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77" r:id="rId3"/>
    <p:sldId id="280" r:id="rId4"/>
    <p:sldId id="279" r:id="rId5"/>
    <p:sldId id="271" r:id="rId6"/>
    <p:sldId id="269" r:id="rId7"/>
    <p:sldId id="270" r:id="rId8"/>
    <p:sldId id="274" r:id="rId9"/>
    <p:sldId id="281" r:id="rId10"/>
    <p:sldId id="275" r:id="rId11"/>
    <p:sldId id="278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FAFA"/>
    <a:srgbClr val="1B365D"/>
    <a:srgbClr val="FEFEFE"/>
    <a:srgbClr val="EFEFEF"/>
    <a:srgbClr val="DD033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/>
    <p:restoredTop sz="86388"/>
  </p:normalViewPr>
  <p:slideViewPr>
    <p:cSldViewPr snapToGrid="0">
      <p:cViewPr varScale="1">
        <p:scale>
          <a:sx n="56" d="100"/>
          <a:sy n="56" d="100"/>
        </p:scale>
        <p:origin x="193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14" d="100"/>
          <a:sy n="114" d="100"/>
        </p:scale>
        <p:origin x="4536" y="2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EF1DBB-C6E6-224F-89B6-2D8FAF82CC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441B3-A527-0B44-8D4C-62D27422EB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51900-F11C-D647-B39D-75A0D67F5FFE}" type="datetimeFigureOut">
              <a:rPr lang="en-US" smtClean="0"/>
              <a:t>7/20/20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0415E-C094-024A-AA59-B6F5DC7685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9121C-6467-5040-88A9-14B41B5B17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B4434-032F-AA40-882F-C198CB1A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58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2BFA9-CD27-3846-B11B-B217873EE9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FB395F1-0FB7-F649-BE04-4AC62FA149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491EB-820C-DD42-AFAE-E0ED299B0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3F956-53C7-BC4A-B33C-5DA86D24C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7079AD-CA1C-A940-8B64-6895311CEC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A8DE0-0FC6-8F42-935D-43E562B84006}" type="datetimeFigureOut">
              <a:rPr lang="en-US" smtClean="0"/>
              <a:t>7/20/20</a:t>
            </a:fld>
            <a:endParaRPr lang="en-US"/>
          </a:p>
        </p:txBody>
      </p:sp>
      <p:sp>
        <p:nvSpPr>
          <p:cNvPr id="12" name="Slide Image Placeholder 11">
            <a:extLst>
              <a:ext uri="{FF2B5EF4-FFF2-40B4-BE49-F238E27FC236}">
                <a16:creationId xmlns:a16="http://schemas.microsoft.com/office/drawing/2014/main" id="{16215004-B3FE-9C45-BC90-04DA4A75A8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20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defRPr sz="1400">
        <a:latin typeface="+mj-lt"/>
        <a:ea typeface="+mj-ea"/>
        <a:cs typeface="+mj-cs"/>
        <a:sym typeface="Calibri"/>
      </a:defRPr>
    </a:lvl1pPr>
    <a:lvl2pPr indent="228600" defTabSz="650240" latinLnBrk="0">
      <a:defRPr sz="1400">
        <a:latin typeface="+mj-lt"/>
        <a:ea typeface="+mj-ea"/>
        <a:cs typeface="+mj-cs"/>
        <a:sym typeface="Calibri"/>
      </a:defRPr>
    </a:lvl2pPr>
    <a:lvl3pPr indent="457200" defTabSz="650240" latinLnBrk="0">
      <a:defRPr sz="1400">
        <a:latin typeface="+mj-lt"/>
        <a:ea typeface="+mj-ea"/>
        <a:cs typeface="+mj-cs"/>
        <a:sym typeface="Calibri"/>
      </a:defRPr>
    </a:lvl3pPr>
    <a:lvl4pPr indent="685800" defTabSz="650240" latinLnBrk="0">
      <a:defRPr sz="1400">
        <a:latin typeface="+mj-lt"/>
        <a:ea typeface="+mj-ea"/>
        <a:cs typeface="+mj-cs"/>
        <a:sym typeface="Calibri"/>
      </a:defRPr>
    </a:lvl4pPr>
    <a:lvl5pPr indent="914400" defTabSz="650240" latinLnBrk="0">
      <a:defRPr sz="1400">
        <a:latin typeface="+mj-lt"/>
        <a:ea typeface="+mj-ea"/>
        <a:cs typeface="+mj-cs"/>
        <a:sym typeface="Calibri"/>
      </a:defRPr>
    </a:lvl5pPr>
    <a:lvl6pPr indent="1143000" defTabSz="650240" latinLnBrk="0">
      <a:defRPr sz="1400">
        <a:latin typeface="+mj-lt"/>
        <a:ea typeface="+mj-ea"/>
        <a:cs typeface="+mj-cs"/>
        <a:sym typeface="Calibri"/>
      </a:defRPr>
    </a:lvl6pPr>
    <a:lvl7pPr indent="1371600" defTabSz="650240" latinLnBrk="0">
      <a:defRPr sz="1400">
        <a:latin typeface="+mj-lt"/>
        <a:ea typeface="+mj-ea"/>
        <a:cs typeface="+mj-cs"/>
        <a:sym typeface="Calibri"/>
      </a:defRPr>
    </a:lvl7pPr>
    <a:lvl8pPr indent="1600200" defTabSz="650240" latinLnBrk="0">
      <a:defRPr sz="1400">
        <a:latin typeface="+mj-lt"/>
        <a:ea typeface="+mj-ea"/>
        <a:cs typeface="+mj-cs"/>
        <a:sym typeface="Calibri"/>
      </a:defRPr>
    </a:lvl8pPr>
    <a:lvl9pPr indent="1828800" defTabSz="650240" latinLnBrk="0">
      <a:defRPr sz="14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</a:t>
            </a:r>
            <a:r>
              <a:rPr lang="en-US" baseline="0" dirty="0"/>
              <a:t> Diversity Bingo – reimagined</a:t>
            </a:r>
          </a:p>
          <a:p>
            <a:r>
              <a:rPr lang="en-US" baseline="0" dirty="0"/>
              <a:t>Look at your peers as you do this activity – what are your similarities and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F956-53C7-BC4A-B33C-5DA86D24C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91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https://youtu.be/oy35vmFuCk8</a:t>
            </a:r>
          </a:p>
          <a:p>
            <a:endParaRPr lang="en-US" dirty="0"/>
          </a:p>
          <a:p>
            <a:r>
              <a:rPr lang="en-US" dirty="0"/>
              <a:t>Ideas to be used in the classroom.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F956-53C7-BC4A-B33C-5DA86D24C7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62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https://youtu.be/4K5fbQ1-zps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F956-53C7-BC4A-B33C-5DA86D24C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9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Think-pair-share – what is diversity in education or urban education?</a:t>
            </a:r>
          </a:p>
          <a:p>
            <a:endParaRPr lang="en-US" dirty="0"/>
          </a:p>
          <a:p>
            <a:r>
              <a:rPr lang="en-US" dirty="0"/>
              <a:t>Here</a:t>
            </a:r>
            <a:r>
              <a:rPr lang="en-US" baseline="0" dirty="0"/>
              <a:t> is a short video that gives you a glimpse into diversity in education and the different aspects that make you and your students unique!</a:t>
            </a:r>
          </a:p>
          <a:p>
            <a:pPr marL="0" marR="0" lvl="0" indent="0" defTabSz="650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650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https://youtu.be/CqV3CK6QfcU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dirty="0"/>
              <a:t>Not sure - https://youtu.be/bFMcbOwCCYE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F956-53C7-BC4A-B33C-5DA86D24C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8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https://youtu.be/CqV3CK6QfcU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F956-53C7-BC4A-B33C-5DA86D24C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16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Ethnicity</a:t>
            </a:r>
            <a:r>
              <a:rPr lang="en-US" dirty="0"/>
              <a:t>, however, refers to cultural factors, including nationality, regional culture, ancestry, and language. ... You can have more than one </a:t>
            </a:r>
            <a:r>
              <a:rPr lang="en-US" b="1" dirty="0"/>
              <a:t>ethnicity </a:t>
            </a:r>
            <a:r>
              <a:rPr lang="en-US" dirty="0"/>
              <a:t>but you are said to have one </a:t>
            </a:r>
            <a:r>
              <a:rPr lang="en-US" b="1" dirty="0"/>
              <a:t>race</a:t>
            </a:r>
            <a:r>
              <a:rPr lang="en-US" dirty="0"/>
              <a:t>, even if it's "mixed </a:t>
            </a:r>
            <a:r>
              <a:rPr lang="en-US" b="1" dirty="0"/>
              <a:t>race</a:t>
            </a:r>
            <a:r>
              <a:rPr lang="en-US" dirty="0"/>
              <a:t>". </a:t>
            </a:r>
            <a:r>
              <a:rPr lang="en-US" sz="1400" b="1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Examples of ethnicity</a:t>
            </a:r>
            <a:r>
              <a:rPr lang="en-US" sz="14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 include being Indian, Jewish or Asian, regardless of race. So a female born to Japanese parents in Atlanta might consider herself as racially Asian, but as ethnically Japanese, American, Japanese-American or even just American</a:t>
            </a:r>
          </a:p>
          <a:p>
            <a:r>
              <a:rPr lang="en-US" sz="14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Ethnicity is considered an anthropological term because it is based on learned behaviors, not biological factors. Many people have mixed cultural backgrounds and can share in more than one ethnicity.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F956-53C7-BC4A-B33C-5DA86D24C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15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Race</a:t>
            </a:r>
            <a:r>
              <a:rPr lang="en-US" dirty="0"/>
              <a:t> refers to a person's physical characteristics, such as bone structure and skin, hair, or eye color. </a:t>
            </a:r>
          </a:p>
          <a:p>
            <a:endParaRPr lang="en-US" dirty="0"/>
          </a:p>
          <a:p>
            <a:r>
              <a:rPr lang="en-US" dirty="0"/>
              <a:t>http://www.pbs.org/race/000_General/000_00-Home.htm</a:t>
            </a:r>
          </a:p>
          <a:p>
            <a:endParaRPr lang="en-US" dirty="0"/>
          </a:p>
          <a:p>
            <a:r>
              <a:rPr lang="en-US" dirty="0"/>
              <a:t>Great Website – Use</a:t>
            </a:r>
            <a:r>
              <a:rPr lang="en-US" baseline="0" dirty="0"/>
              <a:t> </a:t>
            </a:r>
            <a:r>
              <a:rPr lang="en-US" baseline="0" dirty="0" err="1"/>
              <a:t>Ipads</a:t>
            </a:r>
            <a:r>
              <a:rPr lang="en-US" baseline="0" dirty="0"/>
              <a:t> for activity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F956-53C7-BC4A-B33C-5DA86D24C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4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650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Century Gothic" pitchFamily="34" charset="0"/>
                <a:cs typeface="Times New Roman" pitchFamily="18" charset="0"/>
              </a:rPr>
              <a:t>This activity highlights the multiple dimensions of our identities.  It addresses the importance of individuals self-defining their identities and challenging stereotypes. </a:t>
            </a:r>
          </a:p>
          <a:p>
            <a:pPr marL="0" marR="0" lvl="0" indent="0" defTabSz="650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latin typeface="Century Gothic" pitchFamily="34" charset="0"/>
              <a:cs typeface="Times New Roman" pitchFamily="18" charset="0"/>
            </a:endParaRPr>
          </a:p>
          <a:p>
            <a:pPr marL="0" marR="0" lvl="0" indent="0" defTabSz="650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Century Gothic" pitchFamily="34" charset="0"/>
                <a:cs typeface="Times New Roman" pitchFamily="18" charset="0"/>
              </a:rPr>
              <a:t>Discuss</a:t>
            </a:r>
            <a:r>
              <a:rPr lang="en-US" sz="1400" baseline="0" dirty="0">
                <a:latin typeface="Century Gothic" pitchFamily="34" charset="0"/>
                <a:cs typeface="Times New Roman" pitchFamily="18" charset="0"/>
              </a:rPr>
              <a:t> in small groups </a:t>
            </a:r>
            <a:endParaRPr lang="en-US" sz="1400" dirty="0">
              <a:latin typeface="Century Gothic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F956-53C7-BC4A-B33C-5DA86D24C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86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3F956-53C7-BC4A-B33C-5DA86D24C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71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EMBEDDED</a:t>
            </a:r>
            <a:r>
              <a:rPr lang="en-US" baseline="0" dirty="0"/>
              <a:t> – Children and diversity.  Perspective on self and race, ethnicity through the eyes of children.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F956-53C7-BC4A-B33C-5DA86D24C7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AU_PresDeck_Back_DARK_4-3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2"/>
            <a:ext cx="13004800" cy="9768863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565983" y="3392382"/>
            <a:ext cx="9872834" cy="18295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>
                <a:solidFill>
                  <a:srgbClr val="1B365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hape 5">
            <a:extLst>
              <a:ext uri="{FF2B5EF4-FFF2-40B4-BE49-F238E27FC236}">
                <a16:creationId xmlns:a16="http://schemas.microsoft.com/office/drawing/2014/main" id="{311F99AF-837E-E84F-A16A-4D7E2A6B46E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098068" y="9155715"/>
            <a:ext cx="299888" cy="289308"/>
          </a:xfrm>
          <a:prstGeom prst="rect">
            <a:avLst/>
          </a:prstGeom>
          <a:ln w="3175">
            <a:miter lim="400000"/>
          </a:ln>
        </p:spPr>
        <p:txBody>
          <a:bodyPr wrap="none" lIns="36575" tIns="36575" rIns="36575" bIns="36575" anchor="ctr">
            <a:spAutoFit/>
          </a:bodyPr>
          <a:lstStyle>
            <a:lvl1pPr algn="r">
              <a:defRPr sz="14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C47FD39-EC29-6949-8602-029A840FE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980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055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832104" y="896092"/>
            <a:ext cx="11265408" cy="104241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5539-43A7-C549-BFA5-98A52683A49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1851" y="2486025"/>
            <a:ext cx="5504556" cy="5602288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FD3FFB60-3478-A941-B7CC-3F4620D3AB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098068" y="9155715"/>
            <a:ext cx="299888" cy="289308"/>
          </a:xfrm>
          <a:prstGeom prst="rect">
            <a:avLst/>
          </a:prstGeom>
          <a:ln w="3175">
            <a:miter lim="400000"/>
          </a:ln>
        </p:spPr>
        <p:txBody>
          <a:bodyPr wrap="none" lIns="36575" tIns="36575" rIns="36575" bIns="36575" anchor="ctr">
            <a:spAutoFit/>
          </a:bodyPr>
          <a:lstStyle>
            <a:lvl1pPr algn="r">
              <a:defRPr sz="14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26D9107-4714-D140-90B3-858E15E674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92956" y="2486025"/>
            <a:ext cx="5504556" cy="5602288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0D1B0625-63B6-8549-9243-2057E700F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980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044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42D26B-E849-A84D-A1B5-46CCCC743C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6690" y="2534517"/>
            <a:ext cx="5504556" cy="5663976"/>
          </a:xfrm>
          <a:noFill/>
        </p:spPr>
        <p:txBody>
          <a:bodyPr lIns="91440" anchor="t" anchorCtr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14DE459F-AB69-954E-B184-DC71514582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098068" y="9155715"/>
            <a:ext cx="299888" cy="289308"/>
          </a:xfrm>
          <a:prstGeom prst="rect">
            <a:avLst/>
          </a:prstGeom>
          <a:ln w="3175">
            <a:miter lim="400000"/>
          </a:ln>
        </p:spPr>
        <p:txBody>
          <a:bodyPr wrap="none" lIns="36575" tIns="36575" rIns="36575" bIns="36575" anchor="ctr">
            <a:spAutoFit/>
          </a:bodyPr>
          <a:lstStyle>
            <a:lvl1pPr algn="r">
              <a:defRPr sz="14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CDE79F3-D7C1-9D4E-85A1-D7A2C468E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980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hape 54">
            <a:extLst>
              <a:ext uri="{FF2B5EF4-FFF2-40B4-BE49-F238E27FC236}">
                <a16:creationId xmlns:a16="http://schemas.microsoft.com/office/drawing/2014/main" id="{D8004AAA-DCB6-A849-B637-5577C4488CA9}"/>
              </a:ext>
            </a:extLst>
          </p:cNvPr>
          <p:cNvSpPr>
            <a:spLocks noGrp="1" noChangeAspect="1"/>
          </p:cNvSpPr>
          <p:nvPr>
            <p:ph type="body" sz="quarter" idx="1"/>
          </p:nvPr>
        </p:nvSpPr>
        <p:spPr>
          <a:xfrm>
            <a:off x="806690" y="1648329"/>
            <a:ext cx="2459023" cy="553998"/>
          </a:xfrm>
          <a:prstGeom prst="rect">
            <a:avLst/>
          </a:prstGeom>
          <a:solidFill>
            <a:srgbClr val="DD0330"/>
          </a:solidFill>
        </p:spPr>
        <p:txBody>
          <a:bodyPr wrap="square" tIns="91440" bIns="91440" anchor="ctr" anchorCtr="1">
            <a:sp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2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lvl5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A2A0593-5C6A-8E44-9724-05ED3F85A8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93400" y="2534516"/>
            <a:ext cx="5504556" cy="5663975"/>
          </a:xfrm>
          <a:noFill/>
        </p:spPr>
        <p:txBody>
          <a:bodyPr lIns="91440" anchor="t" anchorCtr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Shape 24">
            <a:extLst>
              <a:ext uri="{FF2B5EF4-FFF2-40B4-BE49-F238E27FC236}">
                <a16:creationId xmlns:a16="http://schemas.microsoft.com/office/drawing/2014/main" id="{EFEE3F47-AE31-054D-9925-EE262D6B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90" y="408214"/>
            <a:ext cx="11591266" cy="907926"/>
          </a:xfrm>
          <a:prstGeom prst="rect">
            <a:avLst/>
          </a:prstGeom>
        </p:spPr>
        <p:txBody>
          <a:bodyPr anchor="t" anchorCtr="0"/>
          <a:lstStyle/>
          <a:p>
            <a:endParaRPr dirty="0"/>
          </a:p>
        </p:txBody>
      </p:sp>
      <p:sp>
        <p:nvSpPr>
          <p:cNvPr id="20" name="Shape 54">
            <a:extLst>
              <a:ext uri="{FF2B5EF4-FFF2-40B4-BE49-F238E27FC236}">
                <a16:creationId xmlns:a16="http://schemas.microsoft.com/office/drawing/2014/main" id="{50164A52-451E-A741-851B-28E8B9EA1DF3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6893400" y="1648329"/>
            <a:ext cx="2459023" cy="553998"/>
          </a:xfrm>
          <a:prstGeom prst="rect">
            <a:avLst/>
          </a:prstGeom>
          <a:solidFill>
            <a:srgbClr val="DD0330"/>
          </a:solidFill>
        </p:spPr>
        <p:txBody>
          <a:bodyPr wrap="square" tIns="91440" bIns="91440" anchor="ctr" anchorCtr="1">
            <a:sp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2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sz="2000">
                <a:solidFill>
                  <a:srgbClr val="FFFFFF"/>
                </a:solidFill>
              </a:defRPr>
            </a:lvl5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1468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69" y="-72249"/>
            <a:ext cx="11704320" cy="13433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8E47-9596-421D-A94E-725939999A36}" type="datetimeFigureOut">
              <a:rPr lang="en-US" smtClean="0"/>
              <a:pPr/>
              <a:t>7/20/20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441-D128-4F4C-A4A3-F3C670601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2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_PresDeck_Back_DARK_4-3-02-03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688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12923" y="3670184"/>
            <a:ext cx="2644640" cy="11829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6575" tIns="36575" rIns="36575" bIns="36575" anchor="ctr">
            <a:normAutofit/>
          </a:bodyPr>
          <a:lstStyle/>
          <a:p>
            <a:endParaRPr dirty="0"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070486" y="877422"/>
            <a:ext cx="8172487" cy="67684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6575" tIns="36575" rIns="36575" bIns="36575" anchor="ctr">
            <a:normAutofit/>
          </a:bodyPr>
          <a:lstStyle/>
          <a:p>
            <a:endParaRPr dirty="0"/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098068" y="9155715"/>
            <a:ext cx="299888" cy="289308"/>
          </a:xfrm>
          <a:prstGeom prst="rect">
            <a:avLst/>
          </a:prstGeom>
          <a:ln w="3175">
            <a:miter lim="400000"/>
          </a:ln>
        </p:spPr>
        <p:txBody>
          <a:bodyPr wrap="none" lIns="36575" tIns="36575" rIns="36575" bIns="36575" anchor="ctr">
            <a:spAutoFit/>
          </a:bodyPr>
          <a:lstStyle>
            <a:lvl1pPr algn="r">
              <a:defRPr sz="1400">
                <a:solidFill>
                  <a:srgbClr val="FAFAFA"/>
                </a:solidFill>
                <a:latin typeface="Trebuchet MS" panose="020B070302020209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281E6-B52D-2C41-9B31-F4ADF4C45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980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AFAFA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5" r:id="rId2"/>
    <p:sldLayoutId id="2147483656" r:id="rId3"/>
    <p:sldLayoutId id="2147483659" r:id="rId4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 Linotype" panose="02040502050505030304" pitchFamily="18" charset="0"/>
          <a:ea typeface="Palatino Linotype" panose="02040502050505030304" pitchFamily="18" charset="0"/>
          <a:cs typeface="Times New Roman"/>
          <a:sym typeface="Times New Roman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Trebuchet MS" panose="020B0703020202090204" pitchFamily="34" charset="0"/>
          <a:ea typeface="Trebuchet MS" panose="020B0703020202090204" pitchFamily="34" charset="0"/>
          <a:cs typeface="Arial"/>
          <a:sym typeface="Arial"/>
        </a:defRPr>
      </a:lvl1pPr>
      <a:lvl2pPr marL="0" marR="0" indent="457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Trebuchet MS" panose="020B0703020202090204" pitchFamily="34" charset="0"/>
          <a:ea typeface="Trebuchet MS" panose="020B0703020202090204" pitchFamily="34" charset="0"/>
          <a:cs typeface="Arial"/>
          <a:sym typeface="Arial"/>
        </a:defRPr>
      </a:lvl2pPr>
      <a:lvl3pPr marL="0" marR="0" indent="914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Trebuchet MS" panose="020B0703020202090204" pitchFamily="34" charset="0"/>
          <a:ea typeface="Trebuchet MS" panose="020B0703020202090204" pitchFamily="34" charset="0"/>
          <a:cs typeface="Arial"/>
          <a:sym typeface="Arial"/>
        </a:defRPr>
      </a:lvl3pPr>
      <a:lvl4pPr marL="0" marR="0" indent="1371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Trebuchet MS" panose="020B0703020202090204" pitchFamily="34" charset="0"/>
          <a:ea typeface="Trebuchet MS" panose="020B0703020202090204" pitchFamily="34" charset="0"/>
          <a:cs typeface="Arial"/>
          <a:sym typeface="Arial"/>
        </a:defRPr>
      </a:lvl4pPr>
      <a:lvl5pPr marL="0" marR="0" indent="18288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Trebuchet MS" panose="020B0703020202090204" pitchFamily="34" charset="0"/>
          <a:ea typeface="Trebuchet MS" panose="020B0703020202090204" pitchFamily="34" charset="0"/>
          <a:cs typeface="Arial"/>
          <a:sym typeface="Arial"/>
        </a:defRPr>
      </a:lvl5pPr>
      <a:lvl6pPr marL="0" marR="0" indent="22860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aUkLyJeGQ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y35vmFuCk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4K5fbQ1-zps" TargetMode="External"/><Relationship Id="rId1" Type="http://schemas.openxmlformats.org/officeDocument/2006/relationships/video" Target="https://www.youtube.com/embed/F2hvibGdg4w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qV3CK6Qfc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qV3CK6Qfc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race/000_General/000_00-Home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7BEB-5C5F-B44F-8F5A-A38CD1561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Multicultural Education</a:t>
            </a:r>
            <a:br>
              <a:rPr lang="en-US" sz="6000" dirty="0">
                <a:solidFill>
                  <a:srgbClr val="000000"/>
                </a:solidFill>
                <a:latin typeface="Copperplate Gothic Bold" panose="020E0705020206020404" pitchFamily="34" charset="0"/>
              </a:rPr>
            </a:br>
            <a:br>
              <a:rPr lang="en-US" sz="6000" dirty="0">
                <a:solidFill>
                  <a:srgbClr val="000000"/>
                </a:solidFill>
                <a:latin typeface="Copperplate Gothic Bold" panose="020E0705020206020404" pitchFamily="34" charset="0"/>
              </a:rPr>
            </a:br>
            <a:r>
              <a:rPr lang="en-US" sz="60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Dr. Melissa Reed</a:t>
            </a:r>
            <a:br>
              <a:rPr lang="en-US" sz="6000" dirty="0">
                <a:solidFill>
                  <a:srgbClr val="000000"/>
                </a:solidFill>
                <a:latin typeface="Copperplate Gothic Bold" panose="020E0705020206020404" pitchFamily="34" charset="0"/>
              </a:rPr>
            </a:br>
            <a:r>
              <a:rPr lang="en-US" sz="60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Teacher Residency </a:t>
            </a:r>
            <a:br>
              <a:rPr lang="en-US" sz="6000" dirty="0">
                <a:solidFill>
                  <a:srgbClr val="000000"/>
                </a:solidFill>
                <a:latin typeface="Copperplate Gothic Bold" panose="020E0705020206020404" pitchFamily="34" charset="0"/>
              </a:rPr>
            </a:br>
            <a:r>
              <a:rPr lang="en-US" sz="60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Boot Camp</a:t>
            </a:r>
            <a:br>
              <a:rPr lang="en-US" sz="6000" dirty="0">
                <a:solidFill>
                  <a:srgbClr val="000000"/>
                </a:solidFill>
                <a:latin typeface="Copperplate Gothic Bold" panose="020E0705020206020404" pitchFamily="34" charset="0"/>
              </a:rPr>
            </a:br>
            <a:r>
              <a:rPr lang="en-US" sz="60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July 2020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170462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753" y="527794"/>
            <a:ext cx="4447587" cy="932058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DIVERSITY</a:t>
            </a:r>
            <a:br>
              <a:rPr lang="en-US" sz="6000" dirty="0">
                <a:solidFill>
                  <a:srgbClr val="000000"/>
                </a:solidFill>
                <a:latin typeface="Copperplate Gothic Bold" panose="020E0705020206020404" pitchFamily="34" charset="0"/>
              </a:rPr>
            </a:br>
            <a:endParaRPr lang="en-US" dirty="0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3" name="Picture 2" descr="school children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2231" y="1459852"/>
            <a:ext cx="10295467" cy="683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1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1 Moved Permanently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70" y="1335228"/>
            <a:ext cx="8136322" cy="591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0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00" y="1444732"/>
            <a:ext cx="5423408" cy="1042415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STAND-UP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24" y="3277843"/>
            <a:ext cx="6766560" cy="49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65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2hvibGdg4w"/>
          <p:cNvPicPr>
            <a:picLocks noGrp="1" noRot="1" noChangeAspect="1"/>
          </p:cNvPicPr>
          <p:nvPr>
            <p:ph sz="quarter" idx="12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18448" y="4980027"/>
            <a:ext cx="8486352" cy="4773573"/>
          </a:xfrm>
          <a:prstGeom prst="rect">
            <a:avLst/>
          </a:prstGeom>
        </p:spPr>
      </p:pic>
      <p:pic>
        <p:nvPicPr>
          <p:cNvPr id="6" name="4K5fbQ1-zps"/>
          <p:cNvPicPr>
            <a:picLocks noGrp="1" noRot="1" noChangeAspect="1"/>
          </p:cNvPicPr>
          <p:nvPr>
            <p:ph sz="quarter" idx="13"/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509759" cy="53492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84388" y="1104960"/>
            <a:ext cx="39457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privilege?  </a:t>
            </a:r>
          </a:p>
        </p:txBody>
      </p:sp>
    </p:spTree>
    <p:extLst>
      <p:ext uri="{BB962C8B-B14F-4D97-AF65-F5344CB8AC3E}">
        <p14:creationId xmlns:p14="http://schemas.microsoft.com/office/powerpoint/2010/main" val="24104390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4413"/>
            <a:ext cx="13004800" cy="546628"/>
          </a:xfrm>
        </p:spPr>
        <p:txBody>
          <a:bodyPr>
            <a:noAutofit/>
          </a:bodyPr>
          <a:lstStyle/>
          <a:p>
            <a:pPr algn="ctr"/>
            <a:r>
              <a:rPr lang="en-US" sz="56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What is Diversity in Education? </a:t>
            </a:r>
            <a:br>
              <a:rPr lang="en-US" sz="5600" dirty="0">
                <a:solidFill>
                  <a:srgbClr val="000000"/>
                </a:solidFill>
                <a:latin typeface="Copperplate Gothic Bold" panose="020E0705020206020404" pitchFamily="34" charset="0"/>
              </a:rPr>
            </a:br>
            <a:r>
              <a:rPr lang="en-US" sz="56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Think – Pair - Share</a:t>
            </a:r>
          </a:p>
        </p:txBody>
      </p:sp>
      <p:pic>
        <p:nvPicPr>
          <p:cNvPr id="5" name="Picture 4" descr="Cultural Competency: A Vital Skill for a 21st Century ...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3036252"/>
            <a:ext cx="12306340" cy="50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445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1867" y="2232732"/>
            <a:ext cx="4118187" cy="792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551" b="1" dirty="0"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NATIONALITY:</a:t>
            </a:r>
            <a:endParaRPr lang="en-US" sz="4551" dirty="0"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67" y="3359574"/>
            <a:ext cx="4551680" cy="219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1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status of belonging to a particular nation, whether by birth or naturalization.</a:t>
            </a:r>
            <a:endParaRPr lang="en-US" sz="341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est Emploi des articles et des prépositions devant des ...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45" y="1852682"/>
            <a:ext cx="6061501" cy="60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3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5506" y="316553"/>
            <a:ext cx="3616960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551" b="1" dirty="0"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ETHNICITY:</a:t>
            </a:r>
            <a:endParaRPr lang="en-US" sz="4551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5506" y="1463984"/>
            <a:ext cx="11371820" cy="114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1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Relating to or characteristic of a human group having racial, religious, linguistic, and certain other traits in common. </a:t>
            </a:r>
            <a:endParaRPr lang="en-US" sz="341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2014 Spring Sociology II - The Collaborator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82" y="3311782"/>
            <a:ext cx="7044267" cy="443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10774" y="1945085"/>
            <a:ext cx="2492587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551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RACE:</a:t>
            </a:r>
            <a:endParaRPr lang="en-US" sz="4551" dirty="0"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0774" y="2944114"/>
            <a:ext cx="5960533" cy="3768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1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group of persons related by common descent or heredity. An arbitrary classification of modern humans, based on any or a combination of various physical characteristics, as skin color, facial form, or eye shape. </a:t>
            </a:r>
            <a:endParaRPr lang="en-US" sz="341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tereotype Threat « Disjointed Thinki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4" y="1423320"/>
            <a:ext cx="569595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104" y="357859"/>
            <a:ext cx="9372105" cy="1343377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CIRCLES OF MY MULTICULTURAL  SELF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353513" y="3675465"/>
            <a:ext cx="1517227" cy="650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41575" y="3549228"/>
            <a:ext cx="1408853" cy="758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87007" y="5397220"/>
            <a:ext cx="1083733" cy="650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480988" y="5364481"/>
            <a:ext cx="1517227" cy="7586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834744" y="4009814"/>
            <a:ext cx="3142827" cy="18423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29" dirty="0">
                <a:solidFill>
                  <a:schemeClr val="tx1"/>
                </a:solidFill>
                <a:latin typeface="Century Gothic" pitchFamily="34" charset="0"/>
              </a:rPr>
              <a:t>Dr. Reed</a:t>
            </a:r>
          </a:p>
        </p:txBody>
      </p:sp>
      <p:sp>
        <p:nvSpPr>
          <p:cNvPr id="4" name="Oval 3"/>
          <p:cNvSpPr/>
          <p:nvPr/>
        </p:nvSpPr>
        <p:spPr>
          <a:xfrm>
            <a:off x="999622" y="2275841"/>
            <a:ext cx="3142827" cy="184234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29" dirty="0">
                <a:solidFill>
                  <a:schemeClr val="tx1"/>
                </a:solidFill>
                <a:latin typeface="Century Gothic" pitchFamily="34" charset="0"/>
              </a:rPr>
              <a:t>Educator</a:t>
            </a:r>
          </a:p>
        </p:txBody>
      </p:sp>
      <p:sp>
        <p:nvSpPr>
          <p:cNvPr id="5" name="Oval 4"/>
          <p:cNvSpPr/>
          <p:nvPr/>
        </p:nvSpPr>
        <p:spPr>
          <a:xfrm>
            <a:off x="8557750" y="2325413"/>
            <a:ext cx="3142827" cy="184234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29" dirty="0">
                <a:solidFill>
                  <a:schemeClr val="tx1"/>
                </a:solidFill>
                <a:latin typeface="Century Gothic" pitchFamily="34" charset="0"/>
              </a:rPr>
              <a:t>Female</a:t>
            </a:r>
          </a:p>
        </p:txBody>
      </p:sp>
      <p:sp>
        <p:nvSpPr>
          <p:cNvPr id="6" name="Oval 5"/>
          <p:cNvSpPr/>
          <p:nvPr/>
        </p:nvSpPr>
        <p:spPr>
          <a:xfrm>
            <a:off x="8669866" y="5601748"/>
            <a:ext cx="3142827" cy="184234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29" dirty="0">
                <a:solidFill>
                  <a:schemeClr val="tx1"/>
                </a:solidFill>
                <a:latin typeface="Century Gothic" pitchFamily="34" charset="0"/>
              </a:rPr>
              <a:t>East Coast</a:t>
            </a:r>
          </a:p>
        </p:txBody>
      </p:sp>
      <p:sp>
        <p:nvSpPr>
          <p:cNvPr id="7" name="Oval 6"/>
          <p:cNvSpPr/>
          <p:nvPr/>
        </p:nvSpPr>
        <p:spPr>
          <a:xfrm>
            <a:off x="798748" y="5743789"/>
            <a:ext cx="3142827" cy="184234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29" dirty="0">
                <a:solidFill>
                  <a:schemeClr val="tx1"/>
                </a:solidFill>
                <a:latin typeface="Century Gothic" pitchFamily="34" charset="0"/>
              </a:rPr>
              <a:t>Catholic</a:t>
            </a:r>
          </a:p>
        </p:txBody>
      </p:sp>
    </p:spTree>
    <p:extLst>
      <p:ext uri="{BB962C8B-B14F-4D97-AF65-F5344CB8AC3E}">
        <p14:creationId xmlns:p14="http://schemas.microsoft.com/office/powerpoint/2010/main" val="153655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" y="2133600"/>
            <a:ext cx="1216152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Share a story about a time you were especially proud to identify yourself with one of the descriptors you used above.</a:t>
            </a:r>
          </a:p>
          <a:p>
            <a:pPr marL="742950" indent="-742950">
              <a:buFont typeface="+mj-lt"/>
              <a:buAutoNum type="arabicPeriod"/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Share a story about a time it was especially painful to be identified with one of your identifiers or descriptors. 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Name a stereotype associated with one or more of the groups with which you identify that is not consistent with who you are. </a:t>
            </a:r>
          </a:p>
          <a:p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Fill in the following sentence: </a:t>
            </a:r>
          </a:p>
          <a:p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am (a/an) _________ but I am NOT (a/an)_____________. 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(Ex. I am a FEMALE but I am NOT a bad driver.)  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46961" y="233160"/>
            <a:ext cx="9235440" cy="13433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6575" tIns="36575" rIns="36575" bIns="36575" anchor="ctr">
            <a:noAutofit/>
          </a:bodyPr>
          <a:lstStyle>
            <a:lvl1pPr marL="0" marR="0" indent="0" algn="l" defTabSz="13004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Palatino Linotype" panose="02040502050505030304" pitchFamily="18" charset="0"/>
                <a:ea typeface="Palatino Linotype" panose="02040502050505030304" pitchFamily="18" charset="0"/>
                <a:cs typeface="Times New Roman"/>
                <a:sym typeface="Times New Roman"/>
              </a:defRPr>
            </a:lvl1pPr>
            <a:lvl2pPr marL="0" marR="0" indent="0" algn="l" defTabSz="13004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l" defTabSz="13004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l" defTabSz="13004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l" defTabSz="13004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0" algn="l" defTabSz="13004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0" algn="l" defTabSz="13004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0" algn="l" defTabSz="13004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0" algn="l" defTabSz="13004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hangingPunct="1"/>
            <a:r>
              <a:rPr lang="en-US" sz="54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CIRCLES OF MY MULTICULTURAL  SELF</a:t>
            </a:r>
          </a:p>
        </p:txBody>
      </p:sp>
    </p:spTree>
    <p:extLst>
      <p:ext uri="{BB962C8B-B14F-4D97-AF65-F5344CB8AC3E}">
        <p14:creationId xmlns:p14="http://schemas.microsoft.com/office/powerpoint/2010/main" val="1935621317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ImmaculataUColors">
      <a:dk1>
        <a:srgbClr val="1B365D"/>
      </a:dk1>
      <a:lt1>
        <a:srgbClr val="FEFFFF"/>
      </a:lt1>
      <a:dk2>
        <a:srgbClr val="1B365D"/>
      </a:dk2>
      <a:lt2>
        <a:srgbClr val="FEFFFF"/>
      </a:lt2>
      <a:accent1>
        <a:srgbClr val="1B365D"/>
      </a:accent1>
      <a:accent2>
        <a:srgbClr val="DD0330"/>
      </a:accent2>
      <a:accent3>
        <a:srgbClr val="0079CC"/>
      </a:accent3>
      <a:accent4>
        <a:srgbClr val="57068C"/>
      </a:accent4>
      <a:accent5>
        <a:srgbClr val="79BDE8"/>
      </a:accent5>
      <a:accent6>
        <a:srgbClr val="C0C0C0"/>
      </a:accent6>
      <a:hlink>
        <a:srgbClr val="0079CC"/>
      </a:hlink>
      <a:folHlink>
        <a:srgbClr val="6B8FBE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UTemplate2018" id="{09D1A9EC-13D6-E14F-A85C-14D871DBC61C}" vid="{735FA9D8-AB16-0445-8D40-33283E550220}"/>
    </a:ext>
  </a:extLst>
</a:theme>
</file>

<file path=ppt/theme/theme2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568</Words>
  <Application>Microsoft Macintosh PowerPoint</Application>
  <PresentationFormat>Custom</PresentationFormat>
  <Paragraphs>63</Paragraphs>
  <Slides>11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Copperplate Gothic Bold</vt:lpstr>
      <vt:lpstr>Garamond</vt:lpstr>
      <vt:lpstr>Palatino Linotype</vt:lpstr>
      <vt:lpstr>Times New Roman</vt:lpstr>
      <vt:lpstr>Trebuchet MS</vt:lpstr>
      <vt:lpstr> Black </vt:lpstr>
      <vt:lpstr>Multicultural Education  Dr. Melissa Reed Teacher Residency  Boot Camp July 2020</vt:lpstr>
      <vt:lpstr>STAND-UP</vt:lpstr>
      <vt:lpstr>PowerPoint Presentation</vt:lpstr>
      <vt:lpstr>What is Diversity in Education?  Think – Pair - Share</vt:lpstr>
      <vt:lpstr>PowerPoint Presentation</vt:lpstr>
      <vt:lpstr>PowerPoint Presentation</vt:lpstr>
      <vt:lpstr>PowerPoint Presentation</vt:lpstr>
      <vt:lpstr>CIRCLES OF MY MULTICULTURAL  SELF</vt:lpstr>
      <vt:lpstr>PowerPoint Presentation</vt:lpstr>
      <vt:lpstr>DIVERSITY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 PPT Template 2018</dc:title>
  <dc:subject/>
  <dc:creator>Reed, Melissa</dc:creator>
  <cp:keywords/>
  <dc:description/>
  <cp:lastModifiedBy>Microsoft Office User</cp:lastModifiedBy>
  <cp:revision>95</cp:revision>
  <dcterms:modified xsi:type="dcterms:W3CDTF">2020-07-20T20:48:51Z</dcterms:modified>
  <cp:category/>
</cp:coreProperties>
</file>