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89" r:id="rId3"/>
    <p:sldId id="257" r:id="rId4"/>
    <p:sldId id="258" r:id="rId5"/>
    <p:sldId id="259" r:id="rId6"/>
    <p:sldId id="269" r:id="rId7"/>
    <p:sldId id="287" r:id="rId8"/>
    <p:sldId id="288" r:id="rId9"/>
    <p:sldId id="308" r:id="rId10"/>
    <p:sldId id="309" r:id="rId11"/>
    <p:sldId id="280" r:id="rId12"/>
    <p:sldId id="272" r:id="rId13"/>
    <p:sldId id="285" r:id="rId14"/>
    <p:sldId id="319" r:id="rId15"/>
    <p:sldId id="320" r:id="rId16"/>
    <p:sldId id="261" r:id="rId17"/>
    <p:sldId id="274" r:id="rId18"/>
    <p:sldId id="286" r:id="rId19"/>
    <p:sldId id="265" r:id="rId20"/>
    <p:sldId id="295" r:id="rId21"/>
    <p:sldId id="321" r:id="rId22"/>
    <p:sldId id="266" r:id="rId23"/>
    <p:sldId id="275" r:id="rId24"/>
    <p:sldId id="293" r:id="rId25"/>
    <p:sldId id="310" r:id="rId26"/>
    <p:sldId id="294" r:id="rId27"/>
    <p:sldId id="313" r:id="rId28"/>
    <p:sldId id="267" r:id="rId29"/>
    <p:sldId id="312" r:id="rId30"/>
    <p:sldId id="314" r:id="rId31"/>
    <p:sldId id="298" r:id="rId32"/>
    <p:sldId id="299" r:id="rId33"/>
    <p:sldId id="315" r:id="rId34"/>
    <p:sldId id="316" r:id="rId35"/>
    <p:sldId id="317"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58" autoAdjust="0"/>
    <p:restoredTop sz="64953" autoAdjust="0"/>
  </p:normalViewPr>
  <p:slideViewPr>
    <p:cSldViewPr snapToGrid="0">
      <p:cViewPr varScale="1">
        <p:scale>
          <a:sx n="33" d="100"/>
          <a:sy n="33" d="100"/>
        </p:scale>
        <p:origin x="1325" y="43"/>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5A32F8-C778-4DEC-B378-922B345CAB84}" type="datetimeFigureOut">
              <a:rPr lang="en-US" smtClean="0"/>
              <a:t>10/7/2020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A75A66-1E30-4EAE-8CF6-A3965D547A94}" type="slidenum">
              <a:rPr lang="en-US" smtClean="0"/>
              <a:t>‹#›</a:t>
            </a:fld>
            <a:endParaRPr lang="en-US"/>
          </a:p>
        </p:txBody>
      </p:sp>
    </p:spTree>
    <p:extLst>
      <p:ext uri="{BB962C8B-B14F-4D97-AF65-F5344CB8AC3E}">
        <p14:creationId xmlns:p14="http://schemas.microsoft.com/office/powerpoint/2010/main" val="2467819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npr.org/templates/story/story.php?storyId=126365907" TargetMode="External"/><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hyperlink" Target="https://www.psychiatrictimes.com/suicide/understanding-and-overcoming-myths-suicide" TargetMode="External"/><Relationship Id="rId4" Type="http://schemas.openxmlformats.org/officeDocument/2006/relationships/hyperlink" Target="https://www.youtube.com/watch?v=DESRIZtUIT4"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A75A66-1E30-4EAE-8CF6-A3965D547A94}" type="slidenum">
              <a:rPr lang="en-US" smtClean="0"/>
              <a:t>1</a:t>
            </a:fld>
            <a:endParaRPr lang="en-US"/>
          </a:p>
        </p:txBody>
      </p:sp>
    </p:spTree>
    <p:extLst>
      <p:ext uri="{BB962C8B-B14F-4D97-AF65-F5344CB8AC3E}">
        <p14:creationId xmlns:p14="http://schemas.microsoft.com/office/powerpoint/2010/main" val="3090533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Overall</a:t>
            </a:r>
            <a:r>
              <a:rPr lang="en-US" baseline="0" dirty="0"/>
              <a:t>, these myths get in the way of prevention</a:t>
            </a:r>
            <a:endParaRPr lang="en-US" dirty="0"/>
          </a:p>
        </p:txBody>
      </p:sp>
      <p:sp>
        <p:nvSpPr>
          <p:cNvPr id="4" name="Slide Number Placeholder 3"/>
          <p:cNvSpPr>
            <a:spLocks noGrp="1"/>
          </p:cNvSpPr>
          <p:nvPr>
            <p:ph type="sldNum" sz="quarter" idx="10"/>
          </p:nvPr>
        </p:nvSpPr>
        <p:spPr/>
        <p:txBody>
          <a:bodyPr/>
          <a:lstStyle/>
          <a:p>
            <a:fld id="{91A75A66-1E30-4EAE-8CF6-A3965D547A94}" type="slidenum">
              <a:rPr lang="en-US" smtClean="0"/>
              <a:t>10</a:t>
            </a:fld>
            <a:endParaRPr lang="en-US"/>
          </a:p>
        </p:txBody>
      </p:sp>
    </p:spTree>
    <p:extLst>
      <p:ext uri="{BB962C8B-B14F-4D97-AF65-F5344CB8AC3E}">
        <p14:creationId xmlns:p14="http://schemas.microsoft.com/office/powerpoint/2010/main" val="145096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30 Minute NPR Interview  </a:t>
            </a:r>
            <a:r>
              <a:rPr lang="en-US" dirty="0">
                <a:hlinkClick r:id="rId3"/>
              </a:rPr>
              <a:t>https://www.npr.org/templates/story/story.php?storyId=126365907</a:t>
            </a:r>
            <a:endParaRPr lang="en-US" dirty="0"/>
          </a:p>
          <a:p>
            <a:r>
              <a:rPr lang="en-US" dirty="0"/>
              <a:t>50 Minute Lecture “Why do</a:t>
            </a:r>
            <a:r>
              <a:rPr lang="en-US" baseline="0" dirty="0"/>
              <a:t> people die by suicide?” </a:t>
            </a:r>
            <a:r>
              <a:rPr lang="en-US" dirty="0">
                <a:hlinkClick r:id="rId4"/>
              </a:rPr>
              <a:t>https://www.youtube.com/watch?v=DESRIZtUIT4</a:t>
            </a:r>
            <a:endParaRPr lang="en-US" dirty="0"/>
          </a:p>
          <a:p>
            <a:r>
              <a:rPr lang="en-US" dirty="0"/>
              <a:t>Thomas Joiner (2011) Understanding and Overcoming Myths of Suicide Pediatric</a:t>
            </a:r>
            <a:r>
              <a:rPr lang="en-US" baseline="0" dirty="0"/>
              <a:t>. </a:t>
            </a:r>
            <a:r>
              <a:rPr lang="en-US" i="1" baseline="0" dirty="0"/>
              <a:t>Pediatric Times </a:t>
            </a:r>
            <a:r>
              <a:rPr lang="en-US" dirty="0">
                <a:hlinkClick r:id="rId5"/>
              </a:rPr>
              <a:t>https://www.psychiatrictimes.com/suicide/understanding-and-overcoming-myths-suicide</a:t>
            </a:r>
            <a:endParaRPr lang="en-US" dirty="0"/>
          </a:p>
          <a:p>
            <a:endParaRPr lang="en-US" dirty="0"/>
          </a:p>
        </p:txBody>
      </p:sp>
      <p:sp>
        <p:nvSpPr>
          <p:cNvPr id="4" name="Slide Number Placeholder 3"/>
          <p:cNvSpPr>
            <a:spLocks noGrp="1"/>
          </p:cNvSpPr>
          <p:nvPr>
            <p:ph type="sldNum" sz="quarter" idx="10"/>
          </p:nvPr>
        </p:nvSpPr>
        <p:spPr/>
        <p:txBody>
          <a:bodyPr/>
          <a:lstStyle/>
          <a:p>
            <a:fld id="{91A75A66-1E30-4EAE-8CF6-A3965D547A94}" type="slidenum">
              <a:rPr lang="en-US" smtClean="0"/>
              <a:t>11</a:t>
            </a:fld>
            <a:endParaRPr lang="en-US"/>
          </a:p>
        </p:txBody>
      </p:sp>
    </p:spTree>
    <p:extLst>
      <p:ext uri="{BB962C8B-B14F-4D97-AF65-F5344CB8AC3E}">
        <p14:creationId xmlns:p14="http://schemas.microsoft.com/office/powerpoint/2010/main" val="1226050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91A75A66-1E30-4EAE-8CF6-A3965D547A94}" type="slidenum">
              <a:rPr lang="en-US" smtClean="0"/>
              <a:t>12</a:t>
            </a:fld>
            <a:endParaRPr lang="en-US"/>
          </a:p>
        </p:txBody>
      </p:sp>
    </p:spTree>
    <p:extLst>
      <p:ext uri="{BB962C8B-B14F-4D97-AF65-F5344CB8AC3E}">
        <p14:creationId xmlns:p14="http://schemas.microsoft.com/office/powerpoint/2010/main" val="5104748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A75A66-1E30-4EAE-8CF6-A3965D547A94}" type="slidenum">
              <a:rPr lang="en-US" smtClean="0"/>
              <a:t>13</a:t>
            </a:fld>
            <a:endParaRPr lang="en-US"/>
          </a:p>
        </p:txBody>
      </p:sp>
    </p:spTree>
    <p:extLst>
      <p:ext uri="{BB962C8B-B14F-4D97-AF65-F5344CB8AC3E}">
        <p14:creationId xmlns:p14="http://schemas.microsoft.com/office/powerpoint/2010/main" val="187527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a:p>
            <a:endParaRPr lang="en-US" dirty="0"/>
          </a:p>
        </p:txBody>
      </p:sp>
      <p:sp>
        <p:nvSpPr>
          <p:cNvPr id="4" name="Slide Number Placeholder 3"/>
          <p:cNvSpPr>
            <a:spLocks noGrp="1"/>
          </p:cNvSpPr>
          <p:nvPr>
            <p:ph type="sldNum" sz="quarter" idx="10"/>
          </p:nvPr>
        </p:nvSpPr>
        <p:spPr/>
        <p:txBody>
          <a:bodyPr/>
          <a:lstStyle/>
          <a:p>
            <a:fld id="{91A75A66-1E30-4EAE-8CF6-A3965D547A94}" type="slidenum">
              <a:rPr lang="en-US" smtClean="0"/>
              <a:t>14</a:t>
            </a:fld>
            <a:endParaRPr lang="en-US"/>
          </a:p>
        </p:txBody>
      </p:sp>
    </p:spTree>
    <p:extLst>
      <p:ext uri="{BB962C8B-B14F-4D97-AF65-F5344CB8AC3E}">
        <p14:creationId xmlns:p14="http://schemas.microsoft.com/office/powerpoint/2010/main" val="828143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91A75A66-1E30-4EAE-8CF6-A3965D547A94}" type="slidenum">
              <a:rPr lang="en-US" smtClean="0"/>
              <a:t>15</a:t>
            </a:fld>
            <a:endParaRPr lang="en-US"/>
          </a:p>
        </p:txBody>
      </p:sp>
    </p:spTree>
    <p:extLst>
      <p:ext uri="{BB962C8B-B14F-4D97-AF65-F5344CB8AC3E}">
        <p14:creationId xmlns:p14="http://schemas.microsoft.com/office/powerpoint/2010/main" val="17874426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91A75A66-1E30-4EAE-8CF6-A3965D547A94}" type="slidenum">
              <a:rPr lang="en-US" smtClean="0"/>
              <a:t>16</a:t>
            </a:fld>
            <a:endParaRPr lang="en-US"/>
          </a:p>
        </p:txBody>
      </p:sp>
    </p:spTree>
    <p:extLst>
      <p:ext uri="{BB962C8B-B14F-4D97-AF65-F5344CB8AC3E}">
        <p14:creationId xmlns:p14="http://schemas.microsoft.com/office/powerpoint/2010/main" val="29704853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91A75A66-1E30-4EAE-8CF6-A3965D547A94}" type="slidenum">
              <a:rPr lang="en-US" smtClean="0"/>
              <a:t>17</a:t>
            </a:fld>
            <a:endParaRPr lang="en-US"/>
          </a:p>
        </p:txBody>
      </p:sp>
    </p:spTree>
    <p:extLst>
      <p:ext uri="{BB962C8B-B14F-4D97-AF65-F5344CB8AC3E}">
        <p14:creationId xmlns:p14="http://schemas.microsoft.com/office/powerpoint/2010/main" val="22302065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A75A66-1E30-4EAE-8CF6-A3965D547A94}" type="slidenum">
              <a:rPr lang="en-US" smtClean="0"/>
              <a:t>18</a:t>
            </a:fld>
            <a:endParaRPr lang="en-US"/>
          </a:p>
        </p:txBody>
      </p:sp>
    </p:spTree>
    <p:extLst>
      <p:ext uri="{BB962C8B-B14F-4D97-AF65-F5344CB8AC3E}">
        <p14:creationId xmlns:p14="http://schemas.microsoft.com/office/powerpoint/2010/main" val="7224525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endParaRPr lang="en-US" dirty="0"/>
          </a:p>
          <a:p>
            <a:pPr marL="228600" lvl="0" indent="-228600">
              <a:buAutoNum type="arabicPeriod"/>
            </a:pPr>
            <a:endParaRPr lang="en-US" dirty="0"/>
          </a:p>
          <a:p>
            <a:pPr marL="685800" lvl="1" indent="-228600">
              <a:buAutoNum type="arabicPeriod"/>
            </a:pPr>
            <a:endParaRPr lang="en-US" dirty="0"/>
          </a:p>
        </p:txBody>
      </p:sp>
      <p:sp>
        <p:nvSpPr>
          <p:cNvPr id="4" name="Slide Number Placeholder 3"/>
          <p:cNvSpPr>
            <a:spLocks noGrp="1"/>
          </p:cNvSpPr>
          <p:nvPr>
            <p:ph type="sldNum" sz="quarter" idx="10"/>
          </p:nvPr>
        </p:nvSpPr>
        <p:spPr/>
        <p:txBody>
          <a:bodyPr/>
          <a:lstStyle/>
          <a:p>
            <a:fld id="{91A75A66-1E30-4EAE-8CF6-A3965D547A94}" type="slidenum">
              <a:rPr lang="en-US" smtClean="0"/>
              <a:t>19</a:t>
            </a:fld>
            <a:endParaRPr lang="en-US"/>
          </a:p>
        </p:txBody>
      </p:sp>
    </p:spTree>
    <p:extLst>
      <p:ext uri="{BB962C8B-B14F-4D97-AF65-F5344CB8AC3E}">
        <p14:creationId xmlns:p14="http://schemas.microsoft.com/office/powerpoint/2010/main" val="3161823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baseline="0" dirty="0"/>
          </a:p>
        </p:txBody>
      </p:sp>
      <p:sp>
        <p:nvSpPr>
          <p:cNvPr id="4" name="Slide Number Placeholder 3"/>
          <p:cNvSpPr>
            <a:spLocks noGrp="1"/>
          </p:cNvSpPr>
          <p:nvPr>
            <p:ph type="sldNum" sz="quarter" idx="10"/>
          </p:nvPr>
        </p:nvSpPr>
        <p:spPr/>
        <p:txBody>
          <a:bodyPr/>
          <a:lstStyle/>
          <a:p>
            <a:fld id="{91A75A66-1E30-4EAE-8CF6-A3965D547A94}" type="slidenum">
              <a:rPr lang="en-US" smtClean="0"/>
              <a:t>2</a:t>
            </a:fld>
            <a:endParaRPr lang="en-US"/>
          </a:p>
        </p:txBody>
      </p:sp>
    </p:spTree>
    <p:extLst>
      <p:ext uri="{BB962C8B-B14F-4D97-AF65-F5344CB8AC3E}">
        <p14:creationId xmlns:p14="http://schemas.microsoft.com/office/powerpoint/2010/main" val="32384287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91A75A66-1E30-4EAE-8CF6-A3965D547A94}" type="slidenum">
              <a:rPr lang="en-US" smtClean="0"/>
              <a:t>20</a:t>
            </a:fld>
            <a:endParaRPr lang="en-US"/>
          </a:p>
        </p:txBody>
      </p:sp>
    </p:spTree>
    <p:extLst>
      <p:ext uri="{BB962C8B-B14F-4D97-AF65-F5344CB8AC3E}">
        <p14:creationId xmlns:p14="http://schemas.microsoft.com/office/powerpoint/2010/main" val="8227716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A75A66-1E30-4EAE-8CF6-A3965D547A94}" type="slidenum">
              <a:rPr lang="en-US" smtClean="0"/>
              <a:t>21</a:t>
            </a:fld>
            <a:endParaRPr lang="en-US"/>
          </a:p>
        </p:txBody>
      </p:sp>
    </p:spTree>
    <p:extLst>
      <p:ext uri="{BB962C8B-B14F-4D97-AF65-F5344CB8AC3E}">
        <p14:creationId xmlns:p14="http://schemas.microsoft.com/office/powerpoint/2010/main" val="29780365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A75A66-1E30-4EAE-8CF6-A3965D547A94}" type="slidenum">
              <a:rPr lang="en-US" smtClean="0"/>
              <a:t>22</a:t>
            </a:fld>
            <a:endParaRPr lang="en-US"/>
          </a:p>
        </p:txBody>
      </p:sp>
    </p:spTree>
    <p:extLst>
      <p:ext uri="{BB962C8B-B14F-4D97-AF65-F5344CB8AC3E}">
        <p14:creationId xmlns:p14="http://schemas.microsoft.com/office/powerpoint/2010/main" val="20998845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1A75A66-1E30-4EAE-8CF6-A3965D547A94}" type="slidenum">
              <a:rPr lang="en-US" smtClean="0"/>
              <a:t>23</a:t>
            </a:fld>
            <a:endParaRPr lang="en-US"/>
          </a:p>
        </p:txBody>
      </p:sp>
    </p:spTree>
    <p:extLst>
      <p:ext uri="{BB962C8B-B14F-4D97-AF65-F5344CB8AC3E}">
        <p14:creationId xmlns:p14="http://schemas.microsoft.com/office/powerpoint/2010/main" val="31115409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A75A66-1E30-4EAE-8CF6-A3965D547A94}" type="slidenum">
              <a:rPr lang="en-US" smtClean="0"/>
              <a:t>24</a:t>
            </a:fld>
            <a:endParaRPr lang="en-US"/>
          </a:p>
        </p:txBody>
      </p:sp>
    </p:spTree>
    <p:extLst>
      <p:ext uri="{BB962C8B-B14F-4D97-AF65-F5344CB8AC3E}">
        <p14:creationId xmlns:p14="http://schemas.microsoft.com/office/powerpoint/2010/main" val="13776296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WHILE CLINICAL ASSESSMENTS AND THE DEVELOPMENT OF TREATMENT PLANS REMAIN THE RESPONSIBILITY OF PROFESSIONAL MENTAL HEALTH PRACTITIONERS, SCHOOL-­‐BASED PERSONNEL DO HAVE A RESPONSIBILITY IN ‘LOCO PARENTIS’ TO TAKE PROMPT AND EFFECTIVE ACTION WHEN FACED WITH A STUDENT AT RISK FOR SUICIDE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‘PROMISE PRIVACY, NOT CONFIDENTIALITY’ – You should not promise confidentiality since the information may need to be shared with other authorized individuals who will respect privacy</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1A75A66-1E30-4EAE-8CF6-A3965D547A94}" type="slidenum">
              <a:rPr lang="en-US" smtClean="0"/>
              <a:t>25</a:t>
            </a:fld>
            <a:endParaRPr lang="en-US"/>
          </a:p>
        </p:txBody>
      </p:sp>
    </p:spTree>
    <p:extLst>
      <p:ext uri="{BB962C8B-B14F-4D97-AF65-F5344CB8AC3E}">
        <p14:creationId xmlns:p14="http://schemas.microsoft.com/office/powerpoint/2010/main" val="13860026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A75A66-1E30-4EAE-8CF6-A3965D547A94}" type="slidenum">
              <a:rPr lang="en-US" smtClean="0"/>
              <a:t>26</a:t>
            </a:fld>
            <a:endParaRPr lang="en-US"/>
          </a:p>
        </p:txBody>
      </p:sp>
    </p:spTree>
    <p:extLst>
      <p:ext uri="{BB962C8B-B14F-4D97-AF65-F5344CB8AC3E}">
        <p14:creationId xmlns:p14="http://schemas.microsoft.com/office/powerpoint/2010/main" val="39162138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91A75A66-1E30-4EAE-8CF6-A3965D547A94}" type="slidenum">
              <a:rPr lang="en-US" smtClean="0"/>
              <a:t>27</a:t>
            </a:fld>
            <a:endParaRPr lang="en-US"/>
          </a:p>
        </p:txBody>
      </p:sp>
    </p:spTree>
    <p:extLst>
      <p:ext uri="{BB962C8B-B14F-4D97-AF65-F5344CB8AC3E}">
        <p14:creationId xmlns:p14="http://schemas.microsoft.com/office/powerpoint/2010/main" val="1758190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A75A66-1E30-4EAE-8CF6-A3965D547A94}" type="slidenum">
              <a:rPr lang="en-US" smtClean="0"/>
              <a:t>28</a:t>
            </a:fld>
            <a:endParaRPr lang="en-US"/>
          </a:p>
        </p:txBody>
      </p:sp>
    </p:spTree>
    <p:extLst>
      <p:ext uri="{BB962C8B-B14F-4D97-AF65-F5344CB8AC3E}">
        <p14:creationId xmlns:p14="http://schemas.microsoft.com/office/powerpoint/2010/main" val="17410759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1A75A66-1E30-4EAE-8CF6-A3965D547A94}" type="slidenum">
              <a:rPr lang="en-US" smtClean="0"/>
              <a:t>29</a:t>
            </a:fld>
            <a:endParaRPr lang="en-US"/>
          </a:p>
        </p:txBody>
      </p:sp>
    </p:spTree>
    <p:extLst>
      <p:ext uri="{BB962C8B-B14F-4D97-AF65-F5344CB8AC3E}">
        <p14:creationId xmlns:p14="http://schemas.microsoft.com/office/powerpoint/2010/main" val="2539422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A75A66-1E30-4EAE-8CF6-A3965D547A94}" type="slidenum">
              <a:rPr lang="en-US" smtClean="0"/>
              <a:t>3</a:t>
            </a:fld>
            <a:endParaRPr lang="en-US"/>
          </a:p>
        </p:txBody>
      </p:sp>
    </p:spTree>
    <p:extLst>
      <p:ext uri="{BB962C8B-B14F-4D97-AF65-F5344CB8AC3E}">
        <p14:creationId xmlns:p14="http://schemas.microsoft.com/office/powerpoint/2010/main" val="41815612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A75A66-1E30-4EAE-8CF6-A3965D547A94}" type="slidenum">
              <a:rPr lang="en-US" smtClean="0"/>
              <a:t>30</a:t>
            </a:fld>
            <a:endParaRPr lang="en-US"/>
          </a:p>
        </p:txBody>
      </p:sp>
    </p:spTree>
    <p:extLst>
      <p:ext uri="{BB962C8B-B14F-4D97-AF65-F5344CB8AC3E}">
        <p14:creationId xmlns:p14="http://schemas.microsoft.com/office/powerpoint/2010/main" val="22944657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A75A66-1E30-4EAE-8CF6-A3965D547A94}" type="slidenum">
              <a:rPr lang="en-US" smtClean="0"/>
              <a:t>31</a:t>
            </a:fld>
            <a:endParaRPr lang="en-US"/>
          </a:p>
        </p:txBody>
      </p:sp>
    </p:spTree>
    <p:extLst>
      <p:ext uri="{BB962C8B-B14F-4D97-AF65-F5344CB8AC3E}">
        <p14:creationId xmlns:p14="http://schemas.microsoft.com/office/powerpoint/2010/main" val="21184131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A75A66-1E30-4EAE-8CF6-A3965D547A94}" type="slidenum">
              <a:rPr lang="en-US" smtClean="0"/>
              <a:t>32</a:t>
            </a:fld>
            <a:endParaRPr lang="en-US"/>
          </a:p>
        </p:txBody>
      </p:sp>
    </p:spTree>
    <p:extLst>
      <p:ext uri="{BB962C8B-B14F-4D97-AF65-F5344CB8AC3E}">
        <p14:creationId xmlns:p14="http://schemas.microsoft.com/office/powerpoint/2010/main" val="18451689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A75A66-1E30-4EAE-8CF6-A3965D547A94}" type="slidenum">
              <a:rPr lang="en-US" smtClean="0"/>
              <a:t>34</a:t>
            </a:fld>
            <a:endParaRPr lang="en-US"/>
          </a:p>
        </p:txBody>
      </p:sp>
    </p:spTree>
    <p:extLst>
      <p:ext uri="{BB962C8B-B14F-4D97-AF65-F5344CB8AC3E}">
        <p14:creationId xmlns:p14="http://schemas.microsoft.com/office/powerpoint/2010/main" val="394467018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A75A66-1E30-4EAE-8CF6-A3965D547A94}" type="slidenum">
              <a:rPr lang="en-US" smtClean="0"/>
              <a:t>35</a:t>
            </a:fld>
            <a:endParaRPr lang="en-US"/>
          </a:p>
        </p:txBody>
      </p:sp>
    </p:spTree>
    <p:extLst>
      <p:ext uri="{BB962C8B-B14F-4D97-AF65-F5344CB8AC3E}">
        <p14:creationId xmlns:p14="http://schemas.microsoft.com/office/powerpoint/2010/main" val="2616421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91A75A66-1E30-4EAE-8CF6-A3965D547A94}" type="slidenum">
              <a:rPr lang="en-US" smtClean="0"/>
              <a:t>4</a:t>
            </a:fld>
            <a:endParaRPr lang="en-US"/>
          </a:p>
        </p:txBody>
      </p:sp>
    </p:spTree>
    <p:extLst>
      <p:ext uri="{BB962C8B-B14F-4D97-AF65-F5344CB8AC3E}">
        <p14:creationId xmlns:p14="http://schemas.microsoft.com/office/powerpoint/2010/main" val="1784991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CDC</a:t>
            </a:r>
            <a:r>
              <a:rPr lang="en-US" baseline="0" dirty="0"/>
              <a:t> 2018</a:t>
            </a:r>
            <a:endParaRPr lang="en-US" dirty="0"/>
          </a:p>
        </p:txBody>
      </p:sp>
      <p:sp>
        <p:nvSpPr>
          <p:cNvPr id="4" name="Slide Number Placeholder 3"/>
          <p:cNvSpPr>
            <a:spLocks noGrp="1"/>
          </p:cNvSpPr>
          <p:nvPr>
            <p:ph type="sldNum" sz="quarter" idx="10"/>
          </p:nvPr>
        </p:nvSpPr>
        <p:spPr/>
        <p:txBody>
          <a:bodyPr/>
          <a:lstStyle/>
          <a:p>
            <a:fld id="{91A75A66-1E30-4EAE-8CF6-A3965D547A94}" type="slidenum">
              <a:rPr lang="en-US" smtClean="0"/>
              <a:t>5</a:t>
            </a:fld>
            <a:endParaRPr lang="en-US"/>
          </a:p>
        </p:txBody>
      </p:sp>
    </p:spTree>
    <p:extLst>
      <p:ext uri="{BB962C8B-B14F-4D97-AF65-F5344CB8AC3E}">
        <p14:creationId xmlns:p14="http://schemas.microsoft.com/office/powerpoint/2010/main" val="185450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CDC 2014b</a:t>
            </a:r>
          </a:p>
          <a:p>
            <a:endParaRPr lang="en-US" dirty="0"/>
          </a:p>
          <a:p>
            <a:r>
              <a:rPr lang="en-US" dirty="0"/>
              <a:t>Each year:</a:t>
            </a:r>
          </a:p>
          <a:p>
            <a:pPr lvl="1"/>
            <a:r>
              <a:rPr lang="en-US" dirty="0"/>
              <a:t>About</a:t>
            </a:r>
            <a:r>
              <a:rPr lang="en-US" b="1" dirty="0"/>
              <a:t> 2,877 </a:t>
            </a:r>
            <a:r>
              <a:rPr lang="en-US" dirty="0"/>
              <a:t>students ages 13-19 die by suicide (CDC, 2017)</a:t>
            </a:r>
          </a:p>
          <a:p>
            <a:pPr lvl="1"/>
            <a:r>
              <a:rPr lang="en-US" dirty="0"/>
              <a:t>Approximately </a:t>
            </a:r>
            <a:r>
              <a:rPr lang="en-US" b="1" dirty="0"/>
              <a:t>1 in 6 </a:t>
            </a:r>
            <a:r>
              <a:rPr lang="en-US" dirty="0"/>
              <a:t>high school students seriously considers attempting suicide (CDC, 2018).</a:t>
            </a:r>
          </a:p>
          <a:p>
            <a:pPr lvl="1"/>
            <a:r>
              <a:rPr lang="en-US" dirty="0"/>
              <a:t>Approximately </a:t>
            </a:r>
            <a:r>
              <a:rPr lang="en-US" b="1" dirty="0"/>
              <a:t>1 in 13</a:t>
            </a:r>
            <a:r>
              <a:rPr lang="en-US" dirty="0"/>
              <a:t> high school students attempt suicide one or more times (CDC, 2018).</a:t>
            </a:r>
          </a:p>
          <a:p>
            <a:endParaRPr lang="en-US" dirty="0"/>
          </a:p>
        </p:txBody>
      </p:sp>
      <p:sp>
        <p:nvSpPr>
          <p:cNvPr id="4" name="Slide Number Placeholder 3"/>
          <p:cNvSpPr>
            <a:spLocks noGrp="1"/>
          </p:cNvSpPr>
          <p:nvPr>
            <p:ph type="sldNum" sz="quarter" idx="10"/>
          </p:nvPr>
        </p:nvSpPr>
        <p:spPr/>
        <p:txBody>
          <a:bodyPr/>
          <a:lstStyle/>
          <a:p>
            <a:fld id="{91A75A66-1E30-4EAE-8CF6-A3965D547A94}" type="slidenum">
              <a:rPr lang="en-US" smtClean="0"/>
              <a:t>6</a:t>
            </a:fld>
            <a:endParaRPr lang="en-US"/>
          </a:p>
        </p:txBody>
      </p:sp>
    </p:spTree>
    <p:extLst>
      <p:ext uri="{BB962C8B-B14F-4D97-AF65-F5344CB8AC3E}">
        <p14:creationId xmlns:p14="http://schemas.microsoft.com/office/powerpoint/2010/main" val="3245273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A75A66-1E30-4EAE-8CF6-A3965D547A94}" type="slidenum">
              <a:rPr lang="en-US" smtClean="0"/>
              <a:t>7</a:t>
            </a:fld>
            <a:endParaRPr lang="en-US"/>
          </a:p>
        </p:txBody>
      </p:sp>
    </p:spTree>
    <p:extLst>
      <p:ext uri="{BB962C8B-B14F-4D97-AF65-F5344CB8AC3E}">
        <p14:creationId xmlns:p14="http://schemas.microsoft.com/office/powerpoint/2010/main" val="3820116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91A75A66-1E30-4EAE-8CF6-A3965D547A94}" type="slidenum">
              <a:rPr lang="en-US" smtClean="0"/>
              <a:t>8</a:t>
            </a:fld>
            <a:endParaRPr lang="en-US"/>
          </a:p>
        </p:txBody>
      </p:sp>
    </p:spTree>
    <p:extLst>
      <p:ext uri="{BB962C8B-B14F-4D97-AF65-F5344CB8AC3E}">
        <p14:creationId xmlns:p14="http://schemas.microsoft.com/office/powerpoint/2010/main" val="2168569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91A75A66-1E30-4EAE-8CF6-A3965D547A94}" type="slidenum">
              <a:rPr lang="en-US" smtClean="0"/>
              <a:t>9</a:t>
            </a:fld>
            <a:endParaRPr lang="en-US"/>
          </a:p>
        </p:txBody>
      </p:sp>
    </p:spTree>
    <p:extLst>
      <p:ext uri="{BB962C8B-B14F-4D97-AF65-F5344CB8AC3E}">
        <p14:creationId xmlns:p14="http://schemas.microsoft.com/office/powerpoint/2010/main" val="2869077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117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4307117"/>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Footer Placeholder 4"/>
          <p:cNvSpPr>
            <a:spLocks noGrp="1"/>
          </p:cNvSpPr>
          <p:nvPr>
            <p:ph type="ftr" sz="quarter" idx="3"/>
          </p:nvPr>
        </p:nvSpPr>
        <p:spPr>
          <a:xfrm>
            <a:off x="144138" y="6356350"/>
            <a:ext cx="11533742" cy="365125"/>
          </a:xfrm>
          <a:prstGeom prst="rect">
            <a:avLst/>
          </a:prstGeom>
        </p:spPr>
        <p:txBody>
          <a:bodyPr/>
          <a:lstStyle>
            <a:lvl1pPr>
              <a:defRPr sz="1400">
                <a:solidFill>
                  <a:schemeClr val="bg2">
                    <a:lumMod val="10000"/>
                  </a:schemeClr>
                </a:solidFill>
              </a:defRPr>
            </a:lvl1pPr>
          </a:lstStyle>
          <a:p>
            <a:pPr algn="ctr"/>
            <a:r>
              <a:rPr lang="en-US" dirty="0"/>
              <a:t>CORA Services Inc. • 8540 </a:t>
            </a:r>
            <a:r>
              <a:rPr lang="en-US" dirty="0" err="1"/>
              <a:t>Verree</a:t>
            </a:r>
            <a:r>
              <a:rPr lang="en-US" dirty="0"/>
              <a:t> Road • Philadelphia, PA 19111 • 215-342-7660 </a:t>
            </a:r>
          </a:p>
        </p:txBody>
      </p:sp>
    </p:spTree>
    <p:extLst>
      <p:ext uri="{BB962C8B-B14F-4D97-AF65-F5344CB8AC3E}">
        <p14:creationId xmlns:p14="http://schemas.microsoft.com/office/powerpoint/2010/main" val="1423923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p:cNvSpPr>
            <a:spLocks noGrp="1"/>
          </p:cNvSpPr>
          <p:nvPr>
            <p:ph type="ftr" sz="quarter" idx="3"/>
          </p:nvPr>
        </p:nvSpPr>
        <p:spPr>
          <a:xfrm>
            <a:off x="144138" y="6356350"/>
            <a:ext cx="11533742" cy="365125"/>
          </a:xfrm>
          <a:prstGeom prst="rect">
            <a:avLst/>
          </a:prstGeom>
        </p:spPr>
        <p:txBody>
          <a:bodyPr/>
          <a:lstStyle>
            <a:lvl1pPr>
              <a:defRPr sz="1400">
                <a:solidFill>
                  <a:schemeClr val="bg2">
                    <a:lumMod val="10000"/>
                  </a:schemeClr>
                </a:solidFill>
              </a:defRPr>
            </a:lvl1pPr>
          </a:lstStyle>
          <a:p>
            <a:pPr algn="ctr"/>
            <a:r>
              <a:rPr lang="en-US" dirty="0"/>
              <a:t>CORA Services Inc. • 8540 </a:t>
            </a:r>
            <a:r>
              <a:rPr lang="en-US" dirty="0" err="1"/>
              <a:t>Verree</a:t>
            </a:r>
            <a:r>
              <a:rPr lang="en-US" dirty="0"/>
              <a:t> Road • Philadelphia, PA 19111 • 215-342-7660 </a:t>
            </a:r>
          </a:p>
        </p:txBody>
      </p:sp>
    </p:spTree>
    <p:extLst>
      <p:ext uri="{BB962C8B-B14F-4D97-AF65-F5344CB8AC3E}">
        <p14:creationId xmlns:p14="http://schemas.microsoft.com/office/powerpoint/2010/main" val="2372501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p:cNvSpPr>
            <a:spLocks noGrp="1"/>
          </p:cNvSpPr>
          <p:nvPr>
            <p:ph type="ftr" sz="quarter" idx="3"/>
          </p:nvPr>
        </p:nvSpPr>
        <p:spPr>
          <a:xfrm>
            <a:off x="144138" y="6356350"/>
            <a:ext cx="11533742" cy="365125"/>
          </a:xfrm>
          <a:prstGeom prst="rect">
            <a:avLst/>
          </a:prstGeom>
        </p:spPr>
        <p:txBody>
          <a:bodyPr/>
          <a:lstStyle>
            <a:lvl1pPr>
              <a:defRPr sz="1400">
                <a:solidFill>
                  <a:schemeClr val="bg2">
                    <a:lumMod val="10000"/>
                  </a:schemeClr>
                </a:solidFill>
              </a:defRPr>
            </a:lvl1pPr>
          </a:lstStyle>
          <a:p>
            <a:pPr algn="ctr"/>
            <a:r>
              <a:rPr lang="en-US" dirty="0"/>
              <a:t>CORA Services Inc. • 8540 </a:t>
            </a:r>
            <a:r>
              <a:rPr lang="en-US" dirty="0" err="1"/>
              <a:t>Verree</a:t>
            </a:r>
            <a:r>
              <a:rPr lang="en-US" dirty="0"/>
              <a:t> Road • Philadelphia, PA 19111 • 215-342-7660 </a:t>
            </a:r>
          </a:p>
        </p:txBody>
      </p:sp>
    </p:spTree>
    <p:extLst>
      <p:ext uri="{BB962C8B-B14F-4D97-AF65-F5344CB8AC3E}">
        <p14:creationId xmlns:p14="http://schemas.microsoft.com/office/powerpoint/2010/main" val="3292535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p:cNvSpPr txBox="1">
            <a:spLocks/>
          </p:cNvSpPr>
          <p:nvPr userDrawn="1"/>
        </p:nvSpPr>
        <p:spPr>
          <a:xfrm>
            <a:off x="144138" y="6323683"/>
            <a:ext cx="11533742" cy="365125"/>
          </a:xfrm>
          <a:prstGeom prst="rect">
            <a:avLst/>
          </a:prstGeom>
        </p:spPr>
        <p:txBody>
          <a:bodyPr/>
          <a:lstStyle>
            <a:defPPr>
              <a:defRPr lang="en-US"/>
            </a:defPPr>
            <a:lvl1pPr marL="0" algn="l" defTabSz="914400" rtl="0" eaLnBrk="1" latinLnBrk="0" hangingPunct="1">
              <a:defRPr sz="1400" kern="1200">
                <a:solidFill>
                  <a:schemeClr val="bg2">
                    <a:lumMod val="1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CORA Services Inc. • 8540 </a:t>
            </a:r>
            <a:r>
              <a:rPr lang="en-US" dirty="0" err="1"/>
              <a:t>Verree</a:t>
            </a:r>
            <a:r>
              <a:rPr lang="en-US" dirty="0"/>
              <a:t> Road • Philadelphia, PA 19111 • 215-342-7660 </a:t>
            </a:r>
          </a:p>
        </p:txBody>
      </p:sp>
    </p:spTree>
    <p:extLst>
      <p:ext uri="{BB962C8B-B14F-4D97-AF65-F5344CB8AC3E}">
        <p14:creationId xmlns:p14="http://schemas.microsoft.com/office/powerpoint/2010/main" val="3861942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Footer Placeholder 4"/>
          <p:cNvSpPr>
            <a:spLocks noGrp="1"/>
          </p:cNvSpPr>
          <p:nvPr>
            <p:ph type="ftr" sz="quarter" idx="3"/>
          </p:nvPr>
        </p:nvSpPr>
        <p:spPr>
          <a:xfrm>
            <a:off x="831850" y="6356350"/>
            <a:ext cx="10515600" cy="365125"/>
          </a:xfrm>
          <a:prstGeom prst="rect">
            <a:avLst/>
          </a:prstGeom>
        </p:spPr>
        <p:txBody>
          <a:bodyPr/>
          <a:lstStyle>
            <a:lvl1pPr>
              <a:defRPr sz="1400">
                <a:solidFill>
                  <a:schemeClr val="bg2">
                    <a:lumMod val="10000"/>
                  </a:schemeClr>
                </a:solidFill>
              </a:defRPr>
            </a:lvl1pPr>
          </a:lstStyle>
          <a:p>
            <a:pPr algn="ctr"/>
            <a:r>
              <a:rPr lang="en-US" dirty="0"/>
              <a:t>CORA Services Inc. • 8540 </a:t>
            </a:r>
            <a:r>
              <a:rPr lang="en-US" dirty="0" err="1"/>
              <a:t>Verree</a:t>
            </a:r>
            <a:r>
              <a:rPr lang="en-US" dirty="0"/>
              <a:t> Road • Philadelphia, PA 19111 • 215-342-7660 </a:t>
            </a:r>
          </a:p>
        </p:txBody>
      </p:sp>
    </p:spTree>
    <p:extLst>
      <p:ext uri="{BB962C8B-B14F-4D97-AF65-F5344CB8AC3E}">
        <p14:creationId xmlns:p14="http://schemas.microsoft.com/office/powerpoint/2010/main" val="4219973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p:cNvSpPr>
            <a:spLocks noGrp="1"/>
          </p:cNvSpPr>
          <p:nvPr>
            <p:ph type="ftr" sz="quarter" idx="3"/>
          </p:nvPr>
        </p:nvSpPr>
        <p:spPr>
          <a:xfrm>
            <a:off x="838200" y="6356350"/>
            <a:ext cx="10515600" cy="365125"/>
          </a:xfrm>
          <a:prstGeom prst="rect">
            <a:avLst/>
          </a:prstGeom>
        </p:spPr>
        <p:txBody>
          <a:bodyPr/>
          <a:lstStyle>
            <a:lvl1pPr>
              <a:defRPr sz="1400">
                <a:solidFill>
                  <a:schemeClr val="bg2">
                    <a:lumMod val="10000"/>
                  </a:schemeClr>
                </a:solidFill>
              </a:defRPr>
            </a:lvl1pPr>
          </a:lstStyle>
          <a:p>
            <a:pPr algn="ctr"/>
            <a:r>
              <a:rPr lang="en-US" dirty="0"/>
              <a:t>CORA Services Inc. • 8540 </a:t>
            </a:r>
            <a:r>
              <a:rPr lang="en-US" dirty="0" err="1"/>
              <a:t>Verree</a:t>
            </a:r>
            <a:r>
              <a:rPr lang="en-US" dirty="0"/>
              <a:t> Road • Philadelphia, PA 19111 • 215-342-7660 </a:t>
            </a:r>
          </a:p>
        </p:txBody>
      </p:sp>
    </p:spTree>
    <p:extLst>
      <p:ext uri="{BB962C8B-B14F-4D97-AF65-F5344CB8AC3E}">
        <p14:creationId xmlns:p14="http://schemas.microsoft.com/office/powerpoint/2010/main" val="2660098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7533031"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4"/>
          <p:cNvSpPr>
            <a:spLocks noGrp="1"/>
          </p:cNvSpPr>
          <p:nvPr>
            <p:ph type="ftr" sz="quarter" idx="10"/>
          </p:nvPr>
        </p:nvSpPr>
        <p:spPr>
          <a:xfrm>
            <a:off x="839788" y="6356350"/>
            <a:ext cx="10515600" cy="365125"/>
          </a:xfrm>
          <a:prstGeom prst="rect">
            <a:avLst/>
          </a:prstGeom>
        </p:spPr>
        <p:txBody>
          <a:bodyPr/>
          <a:lstStyle>
            <a:lvl1pPr>
              <a:defRPr sz="1400">
                <a:solidFill>
                  <a:schemeClr val="bg2">
                    <a:lumMod val="10000"/>
                  </a:schemeClr>
                </a:solidFill>
              </a:defRPr>
            </a:lvl1pPr>
          </a:lstStyle>
          <a:p>
            <a:pPr algn="ctr"/>
            <a:r>
              <a:rPr lang="en-US" dirty="0"/>
              <a:t>CORA Services Inc. • 8540 </a:t>
            </a:r>
            <a:r>
              <a:rPr lang="en-US" dirty="0" err="1"/>
              <a:t>Verree</a:t>
            </a:r>
            <a:r>
              <a:rPr lang="en-US" dirty="0"/>
              <a:t> Road • Philadelphia, PA 19111 • 215-342-7660 </a:t>
            </a:r>
          </a:p>
        </p:txBody>
      </p:sp>
    </p:spTree>
    <p:extLst>
      <p:ext uri="{BB962C8B-B14F-4D97-AF65-F5344CB8AC3E}">
        <p14:creationId xmlns:p14="http://schemas.microsoft.com/office/powerpoint/2010/main" val="2059537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Footer Placeholder 4"/>
          <p:cNvSpPr>
            <a:spLocks noGrp="1"/>
          </p:cNvSpPr>
          <p:nvPr>
            <p:ph type="ftr" sz="quarter" idx="3"/>
          </p:nvPr>
        </p:nvSpPr>
        <p:spPr>
          <a:xfrm>
            <a:off x="605928" y="6356350"/>
            <a:ext cx="10499074" cy="365125"/>
          </a:xfrm>
          <a:prstGeom prst="rect">
            <a:avLst/>
          </a:prstGeom>
        </p:spPr>
        <p:txBody>
          <a:bodyPr/>
          <a:lstStyle>
            <a:lvl1pPr>
              <a:defRPr sz="1400">
                <a:solidFill>
                  <a:schemeClr val="bg2">
                    <a:lumMod val="10000"/>
                  </a:schemeClr>
                </a:solidFill>
              </a:defRPr>
            </a:lvl1pPr>
          </a:lstStyle>
          <a:p>
            <a:pPr algn="ctr"/>
            <a:r>
              <a:rPr lang="en-US" dirty="0"/>
              <a:t>CORA Services Inc. • 8540 </a:t>
            </a:r>
            <a:r>
              <a:rPr lang="en-US" dirty="0" err="1"/>
              <a:t>Verree</a:t>
            </a:r>
            <a:r>
              <a:rPr lang="en-US" dirty="0"/>
              <a:t> Road • Philadelphia, PA 19111 • 215-342-7660 </a:t>
            </a:r>
          </a:p>
        </p:txBody>
      </p:sp>
    </p:spTree>
    <p:extLst>
      <p:ext uri="{BB962C8B-B14F-4D97-AF65-F5344CB8AC3E}">
        <p14:creationId xmlns:p14="http://schemas.microsoft.com/office/powerpoint/2010/main" val="988040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144138" y="6356350"/>
            <a:ext cx="11533742" cy="365125"/>
          </a:xfrm>
          <a:prstGeom prst="rect">
            <a:avLst/>
          </a:prstGeom>
        </p:spPr>
        <p:txBody>
          <a:bodyPr/>
          <a:lstStyle>
            <a:lvl1pPr>
              <a:defRPr sz="1400">
                <a:solidFill>
                  <a:schemeClr val="bg2">
                    <a:lumMod val="10000"/>
                  </a:schemeClr>
                </a:solidFill>
              </a:defRPr>
            </a:lvl1pPr>
          </a:lstStyle>
          <a:p>
            <a:pPr algn="ctr"/>
            <a:r>
              <a:rPr lang="en-US" dirty="0"/>
              <a:t>CORA Services Inc. • 8540 </a:t>
            </a:r>
            <a:r>
              <a:rPr lang="en-US" dirty="0" err="1"/>
              <a:t>Verree</a:t>
            </a:r>
            <a:r>
              <a:rPr lang="en-US" dirty="0"/>
              <a:t> Road • Philadelphia, PA 19111 • 215-342-7660 </a:t>
            </a:r>
          </a:p>
        </p:txBody>
      </p:sp>
    </p:spTree>
    <p:extLst>
      <p:ext uri="{BB962C8B-B14F-4D97-AF65-F5344CB8AC3E}">
        <p14:creationId xmlns:p14="http://schemas.microsoft.com/office/powerpoint/2010/main" val="1380129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1762699"/>
            <a:ext cx="6172200" cy="40983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Footer Placeholder 4"/>
          <p:cNvSpPr>
            <a:spLocks noGrp="1"/>
          </p:cNvSpPr>
          <p:nvPr>
            <p:ph type="ftr" sz="quarter" idx="3"/>
          </p:nvPr>
        </p:nvSpPr>
        <p:spPr>
          <a:xfrm>
            <a:off x="144138" y="6356350"/>
            <a:ext cx="11533742" cy="365125"/>
          </a:xfrm>
          <a:prstGeom prst="rect">
            <a:avLst/>
          </a:prstGeom>
        </p:spPr>
        <p:txBody>
          <a:bodyPr/>
          <a:lstStyle>
            <a:lvl1pPr>
              <a:defRPr sz="1400">
                <a:solidFill>
                  <a:schemeClr val="bg2">
                    <a:lumMod val="10000"/>
                  </a:schemeClr>
                </a:solidFill>
              </a:defRPr>
            </a:lvl1pPr>
          </a:lstStyle>
          <a:p>
            <a:pPr algn="ctr"/>
            <a:r>
              <a:rPr lang="en-US" dirty="0"/>
              <a:t>CORA Services Inc. • 8540 </a:t>
            </a:r>
            <a:r>
              <a:rPr lang="en-US" dirty="0" err="1"/>
              <a:t>Verree</a:t>
            </a:r>
            <a:r>
              <a:rPr lang="en-US" dirty="0"/>
              <a:t> Road • Philadelphia, PA 19111 • 215-342-7660 </a:t>
            </a:r>
          </a:p>
        </p:txBody>
      </p:sp>
    </p:spTree>
    <p:extLst>
      <p:ext uri="{BB962C8B-B14F-4D97-AF65-F5344CB8AC3E}">
        <p14:creationId xmlns:p14="http://schemas.microsoft.com/office/powerpoint/2010/main" val="4114490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1828800"/>
            <a:ext cx="6172200" cy="4032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Footer Placeholder 4"/>
          <p:cNvSpPr>
            <a:spLocks noGrp="1"/>
          </p:cNvSpPr>
          <p:nvPr>
            <p:ph type="ftr" sz="quarter" idx="3"/>
          </p:nvPr>
        </p:nvSpPr>
        <p:spPr>
          <a:xfrm>
            <a:off x="144138" y="6356350"/>
            <a:ext cx="11533742" cy="365125"/>
          </a:xfrm>
          <a:prstGeom prst="rect">
            <a:avLst/>
          </a:prstGeom>
        </p:spPr>
        <p:txBody>
          <a:bodyPr/>
          <a:lstStyle>
            <a:lvl1pPr>
              <a:defRPr sz="1400">
                <a:solidFill>
                  <a:schemeClr val="bg2">
                    <a:lumMod val="10000"/>
                  </a:schemeClr>
                </a:solidFill>
              </a:defRPr>
            </a:lvl1pPr>
          </a:lstStyle>
          <a:p>
            <a:pPr algn="ctr"/>
            <a:r>
              <a:rPr lang="en-US" dirty="0"/>
              <a:t>CORA Services Inc. • 8540 </a:t>
            </a:r>
            <a:r>
              <a:rPr lang="en-US" dirty="0" err="1"/>
              <a:t>Verree</a:t>
            </a:r>
            <a:r>
              <a:rPr lang="en-US" dirty="0"/>
              <a:t> Road • Philadelphia, PA 19111 • 215-342-7660 </a:t>
            </a:r>
          </a:p>
        </p:txBody>
      </p:sp>
    </p:spTree>
    <p:extLst>
      <p:ext uri="{BB962C8B-B14F-4D97-AF65-F5344CB8AC3E}">
        <p14:creationId xmlns:p14="http://schemas.microsoft.com/office/powerpoint/2010/main" val="3325434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138" y="111738"/>
            <a:ext cx="9583756" cy="130943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44138" y="1729648"/>
            <a:ext cx="11533742" cy="42855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517439" y="244628"/>
            <a:ext cx="1028239" cy="1330784"/>
          </a:xfrm>
          <a:prstGeom prst="rect">
            <a:avLst/>
          </a:prstGeom>
        </p:spPr>
      </p:pic>
      <p:sp>
        <p:nvSpPr>
          <p:cNvPr id="8" name="Footer Placeholder 4"/>
          <p:cNvSpPr>
            <a:spLocks noGrp="1"/>
          </p:cNvSpPr>
          <p:nvPr>
            <p:ph type="ftr" sz="quarter" idx="3"/>
          </p:nvPr>
        </p:nvSpPr>
        <p:spPr>
          <a:xfrm>
            <a:off x="144138" y="6356350"/>
            <a:ext cx="11533742" cy="365125"/>
          </a:xfrm>
          <a:prstGeom prst="rect">
            <a:avLst/>
          </a:prstGeom>
        </p:spPr>
        <p:txBody>
          <a:bodyPr/>
          <a:lstStyle>
            <a:lvl1pPr>
              <a:defRPr sz="1400">
                <a:solidFill>
                  <a:schemeClr val="bg2">
                    <a:lumMod val="10000"/>
                  </a:schemeClr>
                </a:solidFill>
              </a:defRPr>
            </a:lvl1pPr>
          </a:lstStyle>
          <a:p>
            <a:pPr algn="ctr"/>
            <a:r>
              <a:rPr lang="en-US" dirty="0"/>
              <a:t>CORA Services Inc. • 8540 </a:t>
            </a:r>
            <a:r>
              <a:rPr lang="en-US" dirty="0" err="1"/>
              <a:t>Verree</a:t>
            </a:r>
            <a:r>
              <a:rPr lang="en-US" dirty="0"/>
              <a:t> Road • Philadelphia, PA 19111 • 215-342-7660 </a:t>
            </a:r>
          </a:p>
        </p:txBody>
      </p:sp>
    </p:spTree>
    <p:extLst>
      <p:ext uri="{BB962C8B-B14F-4D97-AF65-F5344CB8AC3E}">
        <p14:creationId xmlns:p14="http://schemas.microsoft.com/office/powerpoint/2010/main" val="1024736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npr.org/templates/story/story.php?storyId=126365907"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suicidepreventionlifeline.org/" TargetMode="External"/><Relationship Id="rId2" Type="http://schemas.openxmlformats.org/officeDocument/2006/relationships/hyperlink" Target="https://suicidepreventionlifeline.org/chat/" TargetMode="External"/><Relationship Id="rId1" Type="http://schemas.openxmlformats.org/officeDocument/2006/relationships/slideLayout" Target="../slideLayouts/slideLayout2.xml"/><Relationship Id="rId4" Type="http://schemas.openxmlformats.org/officeDocument/2006/relationships/hyperlink" Target="https://dbhids.org/"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www.afsp.org/" TargetMode="External"/><Relationship Id="rId3" Type="http://schemas.openxmlformats.org/officeDocument/2006/relationships/hyperlink" Target="http://www.sprc.org/settings/schools" TargetMode="External"/><Relationship Id="rId7" Type="http://schemas.openxmlformats.org/officeDocument/2006/relationships/hyperlink" Target="http://www.suicidology.org/"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hyperlink" Target="https://suicidepreventionlifeline.org/" TargetMode="External"/><Relationship Id="rId5" Type="http://schemas.openxmlformats.org/officeDocument/2006/relationships/hyperlink" Target="http://www.sprc.org/" TargetMode="External"/><Relationship Id="rId4" Type="http://schemas.openxmlformats.org/officeDocument/2006/relationships/hyperlink" Target="https://www.sptsusa.org/educators/" TargetMode="External"/><Relationship Id="rId9" Type="http://schemas.openxmlformats.org/officeDocument/2006/relationships/hyperlink" Target="http://delcosuicideprevention.org/"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www.bethe1to.com/" TargetMode="External"/><Relationship Id="rId3" Type="http://schemas.openxmlformats.org/officeDocument/2006/relationships/hyperlink" Target="http://www.paspi.org/Training.php" TargetMode="External"/><Relationship Id="rId7" Type="http://schemas.openxmlformats.org/officeDocument/2006/relationships/hyperlink" Target="http://jasonfoundation.com/"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hyperlink" Target="https://www.activeminds.org/" TargetMode="External"/><Relationship Id="rId5" Type="http://schemas.openxmlformats.org/officeDocument/2006/relationships/hyperlink" Target="https://theactionalliance.org/" TargetMode="External"/><Relationship Id="rId4" Type="http://schemas.openxmlformats.org/officeDocument/2006/relationships/hyperlink" Target="https://www.cdc.gov/healthyyouth/protective/pdf/connectedness_teacher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Supporting Students with Mental Health Needs</a:t>
            </a:r>
          </a:p>
        </p:txBody>
      </p:sp>
      <p:sp>
        <p:nvSpPr>
          <p:cNvPr id="3" name="Subtitle 2"/>
          <p:cNvSpPr>
            <a:spLocks noGrp="1"/>
          </p:cNvSpPr>
          <p:nvPr>
            <p:ph type="subTitle" idx="1"/>
          </p:nvPr>
        </p:nvSpPr>
        <p:spPr/>
        <p:txBody>
          <a:bodyPr/>
          <a:lstStyle/>
          <a:p>
            <a:r>
              <a:rPr lang="en-US" dirty="0"/>
              <a:t>Identification and Referral of Students At-Risk for Suicide</a:t>
            </a:r>
          </a:p>
        </p:txBody>
      </p:sp>
    </p:spTree>
    <p:extLst>
      <p:ext uri="{BB962C8B-B14F-4D97-AF65-F5344CB8AC3E}">
        <p14:creationId xmlns:p14="http://schemas.microsoft.com/office/powerpoint/2010/main" val="50440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Myths about Suicide</a:t>
            </a:r>
          </a:p>
        </p:txBody>
      </p:sp>
      <p:sp>
        <p:nvSpPr>
          <p:cNvPr id="3" name="Content Placeholder 2"/>
          <p:cNvSpPr>
            <a:spLocks noGrp="1"/>
          </p:cNvSpPr>
          <p:nvPr>
            <p:ph idx="1"/>
          </p:nvPr>
        </p:nvSpPr>
        <p:spPr>
          <a:xfrm>
            <a:off x="144138" y="1221648"/>
            <a:ext cx="11533742" cy="5636352"/>
          </a:xfrm>
        </p:spPr>
        <p:txBody>
          <a:bodyPr>
            <a:normAutofit/>
          </a:bodyPr>
          <a:lstStyle/>
          <a:p>
            <a:r>
              <a:rPr lang="en-US" b="1" dirty="0"/>
              <a:t>Only experts can prevent suicide.</a:t>
            </a:r>
          </a:p>
          <a:p>
            <a:pPr lvl="1"/>
            <a:r>
              <a:rPr lang="en-US" i="1" dirty="0"/>
              <a:t>You see these students every day, we rely on you!</a:t>
            </a:r>
          </a:p>
          <a:p>
            <a:r>
              <a:rPr lang="en-US" b="1" dirty="0"/>
              <a:t>If a student is really intent on killing themselves, there is nothing anybody can do to stop them.</a:t>
            </a:r>
          </a:p>
          <a:p>
            <a:pPr lvl="1"/>
            <a:r>
              <a:rPr lang="en-US" i="1" dirty="0"/>
              <a:t>Even students at the highest risk for suicide still have a part of them that wants help</a:t>
            </a:r>
            <a:endParaRPr lang="en-US" dirty="0"/>
          </a:p>
          <a:p>
            <a:r>
              <a:rPr lang="en-US" b="1" dirty="0"/>
              <a:t>If we talk about suicide, we may give the students the idea to kill themselves.</a:t>
            </a:r>
          </a:p>
          <a:p>
            <a:pPr lvl="1"/>
            <a:r>
              <a:rPr lang="en-US" i="1" dirty="0"/>
              <a:t>Asking about it allows the student to see that you are comfortable discussing it and that you are therefore a </a:t>
            </a:r>
            <a:r>
              <a:rPr lang="en-US" dirty="0"/>
              <a:t>safe</a:t>
            </a:r>
            <a:r>
              <a:rPr lang="en-US" i="1" dirty="0"/>
              <a:t> person to share their thoughts with.</a:t>
            </a:r>
            <a:endParaRPr lang="en-US" dirty="0"/>
          </a:p>
          <a:p>
            <a:r>
              <a:rPr lang="en-US" b="1" dirty="0"/>
              <a:t>Those who talk about suicide are “all talk.”</a:t>
            </a:r>
          </a:p>
          <a:p>
            <a:pPr lvl="1"/>
            <a:r>
              <a:rPr lang="en-US" i="1" dirty="0"/>
              <a:t>Most people who die by suicide tell others.  If a student is expressing ideation for “attention” I am still concerned for the student.</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49764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424" y="221906"/>
            <a:ext cx="3866002" cy="1078085"/>
          </a:xfrm>
        </p:spPr>
        <p:txBody>
          <a:bodyPr/>
          <a:lstStyle/>
          <a:p>
            <a:r>
              <a:rPr lang="en-US" dirty="0"/>
              <a:t>Myth vs. Fact</a:t>
            </a:r>
          </a:p>
        </p:txBody>
      </p:sp>
      <p:sp>
        <p:nvSpPr>
          <p:cNvPr id="3" name="Content Placeholder 2"/>
          <p:cNvSpPr>
            <a:spLocks noGrp="1"/>
          </p:cNvSpPr>
          <p:nvPr>
            <p:ph idx="1"/>
          </p:nvPr>
        </p:nvSpPr>
        <p:spPr>
          <a:xfrm>
            <a:off x="451692" y="1299990"/>
            <a:ext cx="10902108" cy="5182089"/>
          </a:xfrm>
        </p:spPr>
        <p:txBody>
          <a:bodyPr>
            <a:normAutofit lnSpcReduction="10000"/>
          </a:bodyPr>
          <a:lstStyle/>
          <a:p>
            <a:r>
              <a:rPr lang="en-US" dirty="0"/>
              <a:t>Other common myths about suicide prevention:</a:t>
            </a:r>
          </a:p>
          <a:p>
            <a:pPr lvl="1"/>
            <a:r>
              <a:rPr lang="en-US" dirty="0"/>
              <a:t>Most suicide occur with little or no warning.</a:t>
            </a:r>
          </a:p>
          <a:p>
            <a:pPr lvl="1"/>
            <a:r>
              <a:rPr lang="en-US" dirty="0"/>
              <a:t>Those who have attempted suicide are at a low risk of actually completing a suicide.</a:t>
            </a:r>
          </a:p>
          <a:p>
            <a:pPr lvl="1"/>
            <a:r>
              <a:rPr lang="en-US" dirty="0"/>
              <a:t>Improvement following a suicidal crisis means that the suicide risk is (thankfully) over.</a:t>
            </a:r>
          </a:p>
          <a:p>
            <a:pPr lvl="1"/>
            <a:r>
              <a:rPr lang="en-US" dirty="0"/>
              <a:t>Non-fatal attempts are “just for attention.”</a:t>
            </a:r>
          </a:p>
          <a:p>
            <a:endParaRPr lang="en-US" dirty="0"/>
          </a:p>
          <a:p>
            <a:r>
              <a:rPr lang="en-US" dirty="0"/>
              <a:t>A note about </a:t>
            </a:r>
            <a:r>
              <a:rPr lang="en-US" b="1" dirty="0"/>
              <a:t>Self Injurious Behaviors (SIB)</a:t>
            </a:r>
            <a:r>
              <a:rPr lang="en-US" dirty="0"/>
              <a:t> – </a:t>
            </a:r>
            <a:r>
              <a:rPr lang="en-US" i="1" dirty="0"/>
              <a:t>its complicated! Even for mental health professionals.  It is not necessary for school staff to determine the motivation behind the behavior (Just be a bridge!).  </a:t>
            </a:r>
          </a:p>
          <a:p>
            <a:pPr marL="457200" lvl="1" indent="0">
              <a:buNone/>
            </a:pPr>
            <a:endParaRPr lang="en-US" dirty="0"/>
          </a:p>
          <a:p>
            <a:pPr marL="457200" lvl="1" indent="0">
              <a:buNone/>
            </a:pPr>
            <a:r>
              <a:rPr lang="en-US" dirty="0"/>
              <a:t>Listen to Thomas Joiner talk more about these myths on NPR at </a:t>
            </a:r>
            <a:r>
              <a:rPr lang="en-US" dirty="0">
                <a:hlinkClick r:id="rId3"/>
              </a:rPr>
              <a:t>https://www.npr.org/templates/story/story.php?storyId=126365907</a:t>
            </a:r>
            <a:endParaRPr lang="en-US" dirty="0"/>
          </a:p>
          <a:p>
            <a:pPr marL="457200" lvl="1" indent="0">
              <a:buNone/>
            </a:pPr>
            <a:endParaRPr lang="en-US" dirty="0"/>
          </a:p>
        </p:txBody>
      </p:sp>
    </p:spTree>
    <p:extLst>
      <p:ext uri="{BB962C8B-B14F-4D97-AF65-F5344CB8AC3E}">
        <p14:creationId xmlns:p14="http://schemas.microsoft.com/office/powerpoint/2010/main" val="255484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Causes Suicide?</a:t>
            </a:r>
          </a:p>
        </p:txBody>
      </p:sp>
      <p:sp>
        <p:nvSpPr>
          <p:cNvPr id="3" name="Content Placeholder 2"/>
          <p:cNvSpPr>
            <a:spLocks noGrp="1"/>
          </p:cNvSpPr>
          <p:nvPr>
            <p:ph idx="1"/>
          </p:nvPr>
        </p:nvSpPr>
        <p:spPr>
          <a:xfrm>
            <a:off x="161137" y="1162338"/>
            <a:ext cx="11533742" cy="517673"/>
          </a:xfrm>
        </p:spPr>
        <p:txBody>
          <a:bodyPr/>
          <a:lstStyle/>
          <a:p>
            <a:pPr marL="0" indent="0">
              <a:buNone/>
            </a:pPr>
            <a:r>
              <a:rPr lang="en-US" dirty="0"/>
              <a:t>There is NO ONE CAUSE of an individual contemplating suicide.</a:t>
            </a:r>
          </a:p>
          <a:p>
            <a:endParaRPr lang="en-US" dirty="0"/>
          </a:p>
        </p:txBody>
      </p:sp>
      <p:sp>
        <p:nvSpPr>
          <p:cNvPr id="6" name="Rectangle 5"/>
          <p:cNvSpPr/>
          <p:nvPr/>
        </p:nvSpPr>
        <p:spPr>
          <a:xfrm rot="345019">
            <a:off x="2992769" y="5434364"/>
            <a:ext cx="5870479" cy="146717"/>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a:off x="5677287" y="5649876"/>
            <a:ext cx="501445" cy="545690"/>
          </a:xfrm>
          <a:prstGeom prst="triangl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rot="382864">
            <a:off x="3027815" y="4729707"/>
            <a:ext cx="2243263" cy="3809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 Access to means</a:t>
            </a:r>
          </a:p>
        </p:txBody>
      </p:sp>
      <p:sp>
        <p:nvSpPr>
          <p:cNvPr id="9" name="Rounded Rectangle 8"/>
          <p:cNvSpPr/>
          <p:nvPr/>
        </p:nvSpPr>
        <p:spPr>
          <a:xfrm rot="382864">
            <a:off x="3091589" y="4261496"/>
            <a:ext cx="2233886" cy="3809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Protective Factors</a:t>
            </a:r>
          </a:p>
        </p:txBody>
      </p:sp>
      <p:sp>
        <p:nvSpPr>
          <p:cNvPr id="10" name="Rounded Rectangle 9"/>
          <p:cNvSpPr/>
          <p:nvPr/>
        </p:nvSpPr>
        <p:spPr>
          <a:xfrm rot="382864">
            <a:off x="3130949" y="3702484"/>
            <a:ext cx="2233119" cy="4598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 Capacity for Suicide</a:t>
            </a:r>
          </a:p>
        </p:txBody>
      </p:sp>
      <p:sp>
        <p:nvSpPr>
          <p:cNvPr id="11" name="Rounded Rectangle 10"/>
          <p:cNvSpPr/>
          <p:nvPr/>
        </p:nvSpPr>
        <p:spPr>
          <a:xfrm rot="382864">
            <a:off x="6673359" y="5064592"/>
            <a:ext cx="2168013" cy="3809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Access to means</a:t>
            </a:r>
          </a:p>
        </p:txBody>
      </p:sp>
      <p:sp>
        <p:nvSpPr>
          <p:cNvPr id="12" name="Rounded Rectangle 11"/>
          <p:cNvSpPr/>
          <p:nvPr/>
        </p:nvSpPr>
        <p:spPr>
          <a:xfrm rot="382864">
            <a:off x="6727785" y="4542679"/>
            <a:ext cx="2168013" cy="3809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Risk Factors</a:t>
            </a:r>
          </a:p>
        </p:txBody>
      </p:sp>
      <p:sp>
        <p:nvSpPr>
          <p:cNvPr id="13" name="Rounded Rectangle 12"/>
          <p:cNvSpPr/>
          <p:nvPr/>
        </p:nvSpPr>
        <p:spPr>
          <a:xfrm rot="382864">
            <a:off x="6782212" y="4020766"/>
            <a:ext cx="2168013" cy="3809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Warning Signs</a:t>
            </a:r>
          </a:p>
        </p:txBody>
      </p:sp>
      <p:sp>
        <p:nvSpPr>
          <p:cNvPr id="14" name="Rounded Rectangle 13"/>
          <p:cNvSpPr/>
          <p:nvPr/>
        </p:nvSpPr>
        <p:spPr>
          <a:xfrm rot="382864">
            <a:off x="6825188" y="3469070"/>
            <a:ext cx="2168013" cy="3809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Capacity for Suicide</a:t>
            </a:r>
          </a:p>
        </p:txBody>
      </p:sp>
      <p:sp>
        <p:nvSpPr>
          <p:cNvPr id="15" name="Rounded Rectangle 14"/>
          <p:cNvSpPr/>
          <p:nvPr/>
        </p:nvSpPr>
        <p:spPr>
          <a:xfrm>
            <a:off x="3244645" y="2344994"/>
            <a:ext cx="2040656" cy="704210"/>
          </a:xfrm>
          <a:prstGeom prst="round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solidFill>
              </a:rPr>
              <a:t>Decreased Suicide Risk</a:t>
            </a:r>
          </a:p>
        </p:txBody>
      </p:sp>
      <p:sp>
        <p:nvSpPr>
          <p:cNvPr id="16" name="Rounded Rectangle 15"/>
          <p:cNvSpPr/>
          <p:nvPr/>
        </p:nvSpPr>
        <p:spPr>
          <a:xfrm>
            <a:off x="6810731" y="2344994"/>
            <a:ext cx="2040656" cy="704210"/>
          </a:xfrm>
          <a:prstGeom prst="roundRect">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solidFill>
              </a:rPr>
              <a:t>Increased Suicide Risk</a:t>
            </a:r>
          </a:p>
        </p:txBody>
      </p:sp>
      <p:sp>
        <p:nvSpPr>
          <p:cNvPr id="17" name="TextBox 16"/>
          <p:cNvSpPr txBox="1"/>
          <p:nvPr/>
        </p:nvSpPr>
        <p:spPr>
          <a:xfrm>
            <a:off x="9727894" y="6195566"/>
            <a:ext cx="2224164" cy="523220"/>
          </a:xfrm>
          <a:prstGeom prst="rect">
            <a:avLst/>
          </a:prstGeom>
          <a:noFill/>
        </p:spPr>
        <p:txBody>
          <a:bodyPr wrap="square" rtlCol="0">
            <a:spAutoFit/>
          </a:bodyPr>
          <a:lstStyle/>
          <a:p>
            <a:r>
              <a:rPr lang="en-US" sz="1400" dirty="0"/>
              <a:t>Adapted from  </a:t>
            </a:r>
            <a:r>
              <a:rPr lang="en-US" sz="1400" dirty="0" err="1"/>
              <a:t>Erbacher</a:t>
            </a:r>
            <a:r>
              <a:rPr lang="en-US" sz="1400" dirty="0"/>
              <a:t>, Singer &amp; Poland (2015)</a:t>
            </a:r>
          </a:p>
        </p:txBody>
      </p:sp>
    </p:spTree>
    <p:extLst>
      <p:ext uri="{BB962C8B-B14F-4D97-AF65-F5344CB8AC3E}">
        <p14:creationId xmlns:p14="http://schemas.microsoft.com/office/powerpoint/2010/main" val="3672420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Factors</a:t>
            </a:r>
          </a:p>
        </p:txBody>
      </p:sp>
      <p:sp>
        <p:nvSpPr>
          <p:cNvPr id="3" name="Text Placeholder 2"/>
          <p:cNvSpPr>
            <a:spLocks noGrp="1"/>
          </p:cNvSpPr>
          <p:nvPr>
            <p:ph type="body" idx="1"/>
          </p:nvPr>
        </p:nvSpPr>
        <p:spPr/>
        <p:txBody>
          <a:bodyPr/>
          <a:lstStyle/>
          <a:p>
            <a:r>
              <a:rPr lang="en-US" dirty="0"/>
              <a:t>Physiological / Behavioral</a:t>
            </a:r>
          </a:p>
        </p:txBody>
      </p:sp>
      <p:sp>
        <p:nvSpPr>
          <p:cNvPr id="4" name="Content Placeholder 3"/>
          <p:cNvSpPr>
            <a:spLocks noGrp="1"/>
          </p:cNvSpPr>
          <p:nvPr>
            <p:ph sz="half" idx="2"/>
          </p:nvPr>
        </p:nvSpPr>
        <p:spPr/>
        <p:txBody>
          <a:bodyPr>
            <a:normAutofit fontScale="92500" lnSpcReduction="10000"/>
          </a:bodyPr>
          <a:lstStyle/>
          <a:p>
            <a:r>
              <a:rPr lang="en-US" dirty="0"/>
              <a:t>Age, race, gender</a:t>
            </a:r>
          </a:p>
          <a:p>
            <a:r>
              <a:rPr lang="en-US" dirty="0"/>
              <a:t>LGBTQIA</a:t>
            </a:r>
          </a:p>
          <a:p>
            <a:r>
              <a:rPr lang="en-US" dirty="0"/>
              <a:t>Medical Illness </a:t>
            </a:r>
          </a:p>
          <a:p>
            <a:r>
              <a:rPr lang="en-US" dirty="0"/>
              <a:t>Psychiatric disorder</a:t>
            </a:r>
          </a:p>
          <a:p>
            <a:r>
              <a:rPr lang="en-US" dirty="0"/>
              <a:t>Self-Injury</a:t>
            </a:r>
          </a:p>
          <a:p>
            <a:r>
              <a:rPr lang="en-US" dirty="0"/>
              <a:t>Previous attempt</a:t>
            </a:r>
          </a:p>
          <a:p>
            <a:r>
              <a:rPr lang="en-US" dirty="0"/>
              <a:t>Alcohol/drugs</a:t>
            </a:r>
          </a:p>
          <a:p>
            <a:r>
              <a:rPr lang="en-US" dirty="0"/>
              <a:t>Aggression and Impulsivity</a:t>
            </a:r>
          </a:p>
          <a:p>
            <a:endParaRPr lang="en-US" dirty="0"/>
          </a:p>
        </p:txBody>
      </p:sp>
      <p:sp>
        <p:nvSpPr>
          <p:cNvPr id="5" name="Text Placeholder 4"/>
          <p:cNvSpPr>
            <a:spLocks noGrp="1"/>
          </p:cNvSpPr>
          <p:nvPr>
            <p:ph type="body" sz="quarter" idx="3"/>
          </p:nvPr>
        </p:nvSpPr>
        <p:spPr/>
        <p:txBody>
          <a:bodyPr/>
          <a:lstStyle/>
          <a:p>
            <a:r>
              <a:rPr lang="en-US" dirty="0"/>
              <a:t>Social / Emotional</a:t>
            </a:r>
          </a:p>
        </p:txBody>
      </p:sp>
      <p:sp>
        <p:nvSpPr>
          <p:cNvPr id="6" name="Content Placeholder 5"/>
          <p:cNvSpPr>
            <a:spLocks noGrp="1"/>
          </p:cNvSpPr>
          <p:nvPr>
            <p:ph sz="quarter" idx="4"/>
          </p:nvPr>
        </p:nvSpPr>
        <p:spPr/>
        <p:txBody>
          <a:bodyPr/>
          <a:lstStyle/>
          <a:p>
            <a:r>
              <a:rPr lang="en-US" dirty="0"/>
              <a:t>History of trauma or abuse</a:t>
            </a:r>
          </a:p>
          <a:p>
            <a:r>
              <a:rPr lang="en-US" dirty="0"/>
              <a:t>High performance pressure</a:t>
            </a:r>
          </a:p>
          <a:p>
            <a:r>
              <a:rPr lang="en-US" dirty="0"/>
              <a:t>Exposure to suicide</a:t>
            </a:r>
          </a:p>
          <a:p>
            <a:r>
              <a:rPr lang="en-US" dirty="0"/>
              <a:t>Trouble with the law</a:t>
            </a:r>
          </a:p>
          <a:p>
            <a:r>
              <a:rPr lang="en-US" dirty="0"/>
              <a:t>Family factors</a:t>
            </a:r>
          </a:p>
          <a:p>
            <a:r>
              <a:rPr lang="en-US" dirty="0"/>
              <a:t>Bullying/ Poor social relations</a:t>
            </a:r>
          </a:p>
        </p:txBody>
      </p:sp>
      <p:sp>
        <p:nvSpPr>
          <p:cNvPr id="7" name="TextBox 6"/>
          <p:cNvSpPr txBox="1"/>
          <p:nvPr/>
        </p:nvSpPr>
        <p:spPr>
          <a:xfrm>
            <a:off x="885349" y="1284898"/>
            <a:ext cx="9193371" cy="707886"/>
          </a:xfrm>
          <a:prstGeom prst="rect">
            <a:avLst/>
          </a:prstGeom>
          <a:noFill/>
        </p:spPr>
        <p:txBody>
          <a:bodyPr wrap="square" rtlCol="0">
            <a:spAutoFit/>
          </a:bodyPr>
          <a:lstStyle/>
          <a:p>
            <a:r>
              <a:rPr lang="en-US" sz="2000" i="1" dirty="0"/>
              <a:t>There is no definite way to predict what will lead to a suicide, but it can be helpful to understand some of the risk factors</a:t>
            </a:r>
          </a:p>
        </p:txBody>
      </p:sp>
    </p:spTree>
    <p:extLst>
      <p:ext uri="{BB962C8B-B14F-4D97-AF65-F5344CB8AC3E}">
        <p14:creationId xmlns:p14="http://schemas.microsoft.com/office/powerpoint/2010/main" val="4173226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Protective Factors</a:t>
            </a:r>
          </a:p>
        </p:txBody>
      </p:sp>
      <p:sp>
        <p:nvSpPr>
          <p:cNvPr id="3" name="Text Placeholder 2"/>
          <p:cNvSpPr>
            <a:spLocks noGrp="1"/>
          </p:cNvSpPr>
          <p:nvPr>
            <p:ph type="body" idx="1"/>
          </p:nvPr>
        </p:nvSpPr>
        <p:spPr/>
        <p:txBody>
          <a:bodyPr/>
          <a:lstStyle/>
          <a:p>
            <a:r>
              <a:rPr lang="en-US" dirty="0"/>
              <a:t>Internal Resources</a:t>
            </a:r>
          </a:p>
        </p:txBody>
      </p:sp>
      <p:sp>
        <p:nvSpPr>
          <p:cNvPr id="4" name="Content Placeholder 3"/>
          <p:cNvSpPr>
            <a:spLocks noGrp="1"/>
          </p:cNvSpPr>
          <p:nvPr>
            <p:ph sz="half" idx="2"/>
          </p:nvPr>
        </p:nvSpPr>
        <p:spPr/>
        <p:txBody>
          <a:bodyPr>
            <a:normAutofit fontScale="92500" lnSpcReduction="20000"/>
          </a:bodyPr>
          <a:lstStyle/>
          <a:p>
            <a:r>
              <a:rPr lang="en-US" dirty="0"/>
              <a:t>Hope for the future.</a:t>
            </a:r>
          </a:p>
          <a:p>
            <a:r>
              <a:rPr lang="en-US" dirty="0"/>
              <a:t>Cognitive flexibility.</a:t>
            </a:r>
          </a:p>
          <a:p>
            <a:r>
              <a:rPr lang="en-US" dirty="0"/>
              <a:t>Problem-solving skills.</a:t>
            </a:r>
          </a:p>
          <a:p>
            <a:r>
              <a:rPr lang="en-US" dirty="0"/>
              <a:t>Internal locus of control.</a:t>
            </a:r>
          </a:p>
          <a:p>
            <a:r>
              <a:rPr lang="en-US" dirty="0"/>
              <a:t>Cultural and religious beliefs.</a:t>
            </a:r>
          </a:p>
          <a:p>
            <a:r>
              <a:rPr lang="en-US" dirty="0"/>
              <a:t>Accepts/Seeks co-regulation</a:t>
            </a:r>
          </a:p>
          <a:p>
            <a:r>
              <a:rPr lang="en-US" dirty="0"/>
              <a:t>Good Coping.</a:t>
            </a:r>
          </a:p>
          <a:p>
            <a:r>
              <a:rPr lang="en-US" dirty="0"/>
              <a:t>Good Communication skills</a:t>
            </a:r>
          </a:p>
          <a:p>
            <a:r>
              <a:rPr lang="en-US" dirty="0"/>
              <a:t>Positive self-image.</a:t>
            </a:r>
          </a:p>
        </p:txBody>
      </p:sp>
      <p:sp>
        <p:nvSpPr>
          <p:cNvPr id="5" name="Text Placeholder 4"/>
          <p:cNvSpPr>
            <a:spLocks noGrp="1"/>
          </p:cNvSpPr>
          <p:nvPr>
            <p:ph type="body" sz="quarter" idx="3"/>
          </p:nvPr>
        </p:nvSpPr>
        <p:spPr/>
        <p:txBody>
          <a:bodyPr/>
          <a:lstStyle/>
          <a:p>
            <a:r>
              <a:rPr lang="en-US" dirty="0"/>
              <a:t>External Resources</a:t>
            </a:r>
          </a:p>
        </p:txBody>
      </p:sp>
      <p:sp>
        <p:nvSpPr>
          <p:cNvPr id="6" name="Content Placeholder 5"/>
          <p:cNvSpPr>
            <a:spLocks noGrp="1"/>
          </p:cNvSpPr>
          <p:nvPr>
            <p:ph sz="quarter" idx="4"/>
          </p:nvPr>
        </p:nvSpPr>
        <p:spPr/>
        <p:txBody>
          <a:bodyPr>
            <a:normAutofit fontScale="92500" lnSpcReduction="20000"/>
          </a:bodyPr>
          <a:lstStyle/>
          <a:p>
            <a:r>
              <a:rPr lang="en-US" dirty="0"/>
              <a:t>Having at least one caring adult.</a:t>
            </a:r>
          </a:p>
          <a:p>
            <a:r>
              <a:rPr lang="en-US" b="1" dirty="0">
                <a:solidFill>
                  <a:schemeClr val="bg2">
                    <a:lumMod val="50000"/>
                  </a:schemeClr>
                </a:solidFill>
              </a:rPr>
              <a:t>Feeling connected and safe at school.</a:t>
            </a:r>
          </a:p>
          <a:p>
            <a:r>
              <a:rPr lang="en-US" dirty="0"/>
              <a:t>Connections within the community.</a:t>
            </a:r>
          </a:p>
          <a:p>
            <a:r>
              <a:rPr lang="en-US" dirty="0"/>
              <a:t>Restricted access to alcohol/drugs</a:t>
            </a:r>
          </a:p>
          <a:p>
            <a:r>
              <a:rPr lang="en-US" dirty="0"/>
              <a:t>Restricted access to suicide means.</a:t>
            </a:r>
          </a:p>
          <a:p>
            <a:r>
              <a:rPr lang="en-US" dirty="0"/>
              <a:t>Consistent access to basic needs (nutrition, hydration, housing, health care).</a:t>
            </a:r>
          </a:p>
          <a:p>
            <a:r>
              <a:rPr lang="en-US" b="1" dirty="0">
                <a:solidFill>
                  <a:schemeClr val="bg2">
                    <a:lumMod val="50000"/>
                  </a:schemeClr>
                </a:solidFill>
              </a:rPr>
              <a:t>Access to education.</a:t>
            </a:r>
          </a:p>
          <a:p>
            <a:endParaRPr lang="en-US" dirty="0"/>
          </a:p>
        </p:txBody>
      </p:sp>
    </p:spTree>
    <p:extLst>
      <p:ext uri="{BB962C8B-B14F-4D97-AF65-F5344CB8AC3E}">
        <p14:creationId xmlns:p14="http://schemas.microsoft.com/office/powerpoint/2010/main" val="1358450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Protective Factors</a:t>
            </a:r>
          </a:p>
        </p:txBody>
      </p:sp>
      <p:sp>
        <p:nvSpPr>
          <p:cNvPr id="3" name="Content Placeholder 2"/>
          <p:cNvSpPr>
            <a:spLocks noGrp="1"/>
          </p:cNvSpPr>
          <p:nvPr>
            <p:ph idx="1"/>
          </p:nvPr>
        </p:nvSpPr>
        <p:spPr>
          <a:xfrm>
            <a:off x="144138" y="1729647"/>
            <a:ext cx="11533742" cy="4627609"/>
          </a:xfrm>
        </p:spPr>
        <p:txBody>
          <a:bodyPr>
            <a:normAutofit lnSpcReduction="10000"/>
          </a:bodyPr>
          <a:lstStyle/>
          <a:p>
            <a:r>
              <a:rPr lang="en-US" dirty="0"/>
              <a:t>Children who possesses multiple protective factors are able to bounce back from adversity.</a:t>
            </a:r>
          </a:p>
          <a:p>
            <a:pPr marL="0" indent="0">
              <a:buNone/>
            </a:pPr>
            <a:endParaRPr lang="en-US" dirty="0"/>
          </a:p>
          <a:p>
            <a:r>
              <a:rPr lang="en-US" b="1" dirty="0"/>
              <a:t>Access to Education</a:t>
            </a:r>
          </a:p>
          <a:p>
            <a:pPr lvl="1"/>
            <a:r>
              <a:rPr lang="en-US" dirty="0"/>
              <a:t>By showing up each day, we are supporting our students.</a:t>
            </a:r>
          </a:p>
          <a:p>
            <a:pPr lvl="1"/>
            <a:r>
              <a:rPr lang="en-US" dirty="0"/>
              <a:t>We are the </a:t>
            </a:r>
            <a:r>
              <a:rPr lang="en-US" b="1" dirty="0"/>
              <a:t>bridge</a:t>
            </a:r>
            <a:r>
              <a:rPr lang="en-US" dirty="0"/>
              <a:t> to therapeutic services.</a:t>
            </a:r>
          </a:p>
          <a:p>
            <a:pPr marL="457200" lvl="1" indent="0">
              <a:buNone/>
            </a:pPr>
            <a:endParaRPr lang="en-US" dirty="0"/>
          </a:p>
          <a:p>
            <a:r>
              <a:rPr lang="en-US" b="1" dirty="0"/>
              <a:t>CONNECTEDNESS</a:t>
            </a:r>
          </a:p>
          <a:p>
            <a:pPr lvl="1"/>
            <a:r>
              <a:rPr lang="en-US" dirty="0"/>
              <a:t>The number one protective factor in the life of a child is a caring adult who is available and listen to a child without judgement.</a:t>
            </a:r>
          </a:p>
          <a:p>
            <a:pPr lvl="1"/>
            <a:r>
              <a:rPr lang="en-US" i="1" dirty="0"/>
              <a:t>JUST BEING YOURSELF</a:t>
            </a:r>
            <a:r>
              <a:rPr lang="en-US" dirty="0"/>
              <a:t>, you have created a possible connection to a group of students.</a:t>
            </a:r>
          </a:p>
          <a:p>
            <a:pPr lvl="1"/>
            <a:endParaRPr lang="en-US" dirty="0"/>
          </a:p>
          <a:p>
            <a:endParaRPr lang="en-US" dirty="0"/>
          </a:p>
        </p:txBody>
      </p:sp>
    </p:spTree>
    <p:extLst>
      <p:ext uri="{BB962C8B-B14F-4D97-AF65-F5344CB8AC3E}">
        <p14:creationId xmlns:p14="http://schemas.microsoft.com/office/powerpoint/2010/main" val="4127453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013" y="217641"/>
            <a:ext cx="10515600" cy="1325563"/>
          </a:xfrm>
        </p:spPr>
        <p:txBody>
          <a:bodyPr/>
          <a:lstStyle/>
          <a:p>
            <a:r>
              <a:rPr lang="en-US" dirty="0"/>
              <a:t>Know the warning signs</a:t>
            </a:r>
          </a:p>
        </p:txBody>
      </p:sp>
      <p:sp>
        <p:nvSpPr>
          <p:cNvPr id="3" name="Content Placeholder 2"/>
          <p:cNvSpPr>
            <a:spLocks noGrp="1"/>
          </p:cNvSpPr>
          <p:nvPr>
            <p:ph idx="1"/>
          </p:nvPr>
        </p:nvSpPr>
        <p:spPr>
          <a:xfrm>
            <a:off x="412955" y="1312606"/>
            <a:ext cx="10940845" cy="4864357"/>
          </a:xfrm>
        </p:spPr>
        <p:txBody>
          <a:bodyPr>
            <a:normAutofit lnSpcReduction="10000"/>
          </a:bodyPr>
          <a:lstStyle/>
          <a:p>
            <a:r>
              <a:rPr lang="en-US" dirty="0"/>
              <a:t>Suicide is RARELY caused by a single factor.</a:t>
            </a:r>
          </a:p>
          <a:p>
            <a:endParaRPr lang="en-US" dirty="0"/>
          </a:p>
          <a:p>
            <a:r>
              <a:rPr lang="en-US" b="1" dirty="0"/>
              <a:t>Suicidal Warning Signs: </a:t>
            </a:r>
          </a:p>
          <a:p>
            <a:pPr lvl="1"/>
            <a:r>
              <a:rPr lang="en-US" dirty="0"/>
              <a:t>A previous suicide attempt</a:t>
            </a:r>
          </a:p>
          <a:p>
            <a:pPr lvl="1"/>
            <a:r>
              <a:rPr lang="en-US" dirty="0"/>
              <a:t>Current talk of suicide or making a plan.</a:t>
            </a:r>
          </a:p>
          <a:p>
            <a:pPr lvl="1"/>
            <a:r>
              <a:rPr lang="en-US" dirty="0"/>
              <a:t>Strong wish to die or a preoccupation with death.</a:t>
            </a:r>
          </a:p>
          <a:p>
            <a:pPr lvl="1"/>
            <a:r>
              <a:rPr lang="en-US" dirty="0"/>
              <a:t>Signs of depression, such as moodiness, hopelessness, withdrawal.</a:t>
            </a:r>
          </a:p>
          <a:p>
            <a:pPr lvl="1"/>
            <a:r>
              <a:rPr lang="en-US" dirty="0"/>
              <a:t>Increased alcohol and/or drug use.</a:t>
            </a:r>
          </a:p>
          <a:p>
            <a:pPr lvl="1"/>
            <a:r>
              <a:rPr lang="en-US" dirty="0"/>
              <a:t>Hinting at not being around in the future or saying goodbye.</a:t>
            </a:r>
          </a:p>
          <a:p>
            <a:pPr lvl="1"/>
            <a:r>
              <a:rPr lang="en-US" dirty="0"/>
              <a:t>Readily accessible firearms</a:t>
            </a:r>
          </a:p>
          <a:p>
            <a:pPr lvl="1"/>
            <a:r>
              <a:rPr lang="en-US" dirty="0"/>
              <a:t>Impulsiveness and taking extreme or unnecessary risks.</a:t>
            </a:r>
          </a:p>
          <a:p>
            <a:pPr lvl="1"/>
            <a:r>
              <a:rPr lang="en-US" dirty="0"/>
              <a:t>Lack of connection to family and friends (no one to talk to).</a:t>
            </a:r>
          </a:p>
          <a:p>
            <a:endParaRPr lang="en-US" b="1" dirty="0"/>
          </a:p>
        </p:txBody>
      </p:sp>
    </p:spTree>
    <p:extLst>
      <p:ext uri="{BB962C8B-B14F-4D97-AF65-F5344CB8AC3E}">
        <p14:creationId xmlns:p14="http://schemas.microsoft.com/office/powerpoint/2010/main" val="1145790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students may say, and what they really mean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19684089"/>
              </p:ext>
            </p:extLst>
          </p:nvPr>
        </p:nvGraphicFramePr>
        <p:xfrm>
          <a:off x="852949" y="2341818"/>
          <a:ext cx="10515600" cy="3134360"/>
        </p:xfrm>
        <a:graphic>
          <a:graphicData uri="http://schemas.openxmlformats.org/drawingml/2006/table">
            <a:tbl>
              <a:tblPr firstRow="1" bandRow="1">
                <a:tableStyleId>{5C22544A-7EE6-4342-B048-85BDC9FD1C3A}</a:tableStyleId>
              </a:tblPr>
              <a:tblGrid>
                <a:gridCol w="3505200">
                  <a:extLst>
                    <a:ext uri="{9D8B030D-6E8A-4147-A177-3AD203B41FA5}">
                      <a16:colId xmlns="" xmlns:a16="http://schemas.microsoft.com/office/drawing/2014/main" val="2205303444"/>
                    </a:ext>
                  </a:extLst>
                </a:gridCol>
                <a:gridCol w="3505200">
                  <a:extLst>
                    <a:ext uri="{9D8B030D-6E8A-4147-A177-3AD203B41FA5}">
                      <a16:colId xmlns="" xmlns:a16="http://schemas.microsoft.com/office/drawing/2014/main" val="3619946434"/>
                    </a:ext>
                  </a:extLst>
                </a:gridCol>
                <a:gridCol w="3505200">
                  <a:extLst>
                    <a:ext uri="{9D8B030D-6E8A-4147-A177-3AD203B41FA5}">
                      <a16:colId xmlns="" xmlns:a16="http://schemas.microsoft.com/office/drawing/2014/main" val="3836461211"/>
                    </a:ext>
                  </a:extLst>
                </a:gridCol>
              </a:tblGrid>
              <a:tr h="370840">
                <a:tc>
                  <a:txBody>
                    <a:bodyPr/>
                    <a:lstStyle/>
                    <a:p>
                      <a:r>
                        <a:rPr lang="en-US" i="1" dirty="0"/>
                        <a:t>What they say</a:t>
                      </a:r>
                    </a:p>
                  </a:txBody>
                  <a:tcPr/>
                </a:tc>
                <a:tc>
                  <a:txBody>
                    <a:bodyPr/>
                    <a:lstStyle/>
                    <a:p>
                      <a:r>
                        <a:rPr lang="en-US" i="1" dirty="0"/>
                        <a:t>What it means</a:t>
                      </a:r>
                    </a:p>
                  </a:txBody>
                  <a:tcPr/>
                </a:tc>
                <a:tc>
                  <a:txBody>
                    <a:bodyPr/>
                    <a:lstStyle/>
                    <a:p>
                      <a:r>
                        <a:rPr lang="en-US" i="1" dirty="0"/>
                        <a:t>Experience</a:t>
                      </a:r>
                    </a:p>
                  </a:txBody>
                  <a:tcPr/>
                </a:tc>
                <a:extLst>
                  <a:ext uri="{0D108BD9-81ED-4DB2-BD59-A6C34878D82A}">
                    <a16:rowId xmlns="" xmlns:a16="http://schemas.microsoft.com/office/drawing/2014/main" val="552974557"/>
                  </a:ext>
                </a:extLst>
              </a:tr>
              <a:tr h="370840">
                <a:tc>
                  <a:txBody>
                    <a:bodyPr/>
                    <a:lstStyle/>
                    <a:p>
                      <a:r>
                        <a:rPr lang="en-US" dirty="0"/>
                        <a:t>“I feel hopeless.”</a:t>
                      </a:r>
                    </a:p>
                  </a:txBody>
                  <a:tcPr/>
                </a:tc>
                <a:tc>
                  <a:txBody>
                    <a:bodyPr/>
                    <a:lstStyle/>
                    <a:p>
                      <a:r>
                        <a:rPr lang="en-US" dirty="0"/>
                        <a:t>Tomorrow will</a:t>
                      </a:r>
                      <a:r>
                        <a:rPr lang="en-US" baseline="0" dirty="0"/>
                        <a:t> not be better than today.</a:t>
                      </a:r>
                      <a:endParaRPr lang="en-US" dirty="0"/>
                    </a:p>
                  </a:txBody>
                  <a:tcPr/>
                </a:tc>
                <a:tc>
                  <a:txBody>
                    <a:bodyPr/>
                    <a:lstStyle/>
                    <a:p>
                      <a:r>
                        <a:rPr lang="en-US" dirty="0"/>
                        <a:t>Hopelessness</a:t>
                      </a:r>
                    </a:p>
                  </a:txBody>
                  <a:tcPr/>
                </a:tc>
                <a:extLst>
                  <a:ext uri="{0D108BD9-81ED-4DB2-BD59-A6C34878D82A}">
                    <a16:rowId xmlns="" xmlns:a16="http://schemas.microsoft.com/office/drawing/2014/main" val="58003256"/>
                  </a:ext>
                </a:extLst>
              </a:tr>
              <a:tr h="370840">
                <a:tc>
                  <a:txBody>
                    <a:bodyPr/>
                    <a:lstStyle/>
                    <a:p>
                      <a:r>
                        <a:rPr lang="en-US" i="0" dirty="0"/>
                        <a:t>“I can’t see any way out.”</a:t>
                      </a:r>
                    </a:p>
                  </a:txBody>
                  <a:tcPr/>
                </a:tc>
                <a:tc>
                  <a:txBody>
                    <a:bodyPr/>
                    <a:lstStyle/>
                    <a:p>
                      <a:r>
                        <a:rPr lang="en-US" dirty="0"/>
                        <a:t>I can not think of alternatives.</a:t>
                      </a:r>
                    </a:p>
                  </a:txBody>
                  <a:tcPr/>
                </a:tc>
                <a:tc>
                  <a:txBody>
                    <a:bodyPr/>
                    <a:lstStyle/>
                    <a:p>
                      <a:r>
                        <a:rPr lang="en-US" dirty="0"/>
                        <a:t>Cognitively</a:t>
                      </a:r>
                      <a:r>
                        <a:rPr lang="en-US" baseline="0" dirty="0"/>
                        <a:t> inflexible</a:t>
                      </a:r>
                      <a:endParaRPr lang="en-US" dirty="0"/>
                    </a:p>
                  </a:txBody>
                  <a:tcPr/>
                </a:tc>
                <a:extLst>
                  <a:ext uri="{0D108BD9-81ED-4DB2-BD59-A6C34878D82A}">
                    <a16:rowId xmlns="" xmlns:a16="http://schemas.microsoft.com/office/drawing/2014/main" val="4197081452"/>
                  </a:ext>
                </a:extLst>
              </a:tr>
              <a:tr h="370840">
                <a:tc>
                  <a:txBody>
                    <a:bodyPr/>
                    <a:lstStyle/>
                    <a:p>
                      <a:r>
                        <a:rPr lang="en-US" dirty="0"/>
                        <a:t>“I’d be better off dead.”</a:t>
                      </a:r>
                    </a:p>
                  </a:txBody>
                  <a:tcPr/>
                </a:tc>
                <a:tc>
                  <a:txBody>
                    <a:bodyPr/>
                    <a:lstStyle/>
                    <a:p>
                      <a:r>
                        <a:rPr lang="en-US" dirty="0"/>
                        <a:t>I have found the best solution.</a:t>
                      </a:r>
                    </a:p>
                  </a:txBody>
                  <a:tcPr/>
                </a:tc>
                <a:tc>
                  <a:txBody>
                    <a:bodyPr/>
                    <a:lstStyle/>
                    <a:p>
                      <a:r>
                        <a:rPr lang="en-US" dirty="0"/>
                        <a:t>Problem-solving</a:t>
                      </a:r>
                    </a:p>
                  </a:txBody>
                  <a:tcPr/>
                </a:tc>
                <a:extLst>
                  <a:ext uri="{0D108BD9-81ED-4DB2-BD59-A6C34878D82A}">
                    <a16:rowId xmlns="" xmlns:a16="http://schemas.microsoft.com/office/drawing/2014/main" val="2897072212"/>
                  </a:ext>
                </a:extLst>
              </a:tr>
              <a:tr h="370840">
                <a:tc>
                  <a:txBody>
                    <a:bodyPr/>
                    <a:lstStyle/>
                    <a:p>
                      <a:r>
                        <a:rPr lang="en-US" dirty="0"/>
                        <a:t>“I am so confused.”</a:t>
                      </a:r>
                    </a:p>
                  </a:txBody>
                  <a:tcPr/>
                </a:tc>
                <a:tc>
                  <a:txBody>
                    <a:bodyPr/>
                    <a:lstStyle/>
                    <a:p>
                      <a:r>
                        <a:rPr lang="en-US" dirty="0"/>
                        <a:t>Part of me</a:t>
                      </a:r>
                      <a:r>
                        <a:rPr lang="en-US" baseline="0" dirty="0"/>
                        <a:t> wants to live, part of me wants to die.</a:t>
                      </a:r>
                    </a:p>
                  </a:txBody>
                  <a:tcPr/>
                </a:tc>
                <a:tc>
                  <a:txBody>
                    <a:bodyPr/>
                    <a:lstStyle/>
                    <a:p>
                      <a:r>
                        <a:rPr lang="en-US" dirty="0"/>
                        <a:t>Ambivalence</a:t>
                      </a:r>
                    </a:p>
                  </a:txBody>
                  <a:tcPr/>
                </a:tc>
                <a:extLst>
                  <a:ext uri="{0D108BD9-81ED-4DB2-BD59-A6C34878D82A}">
                    <a16:rowId xmlns="" xmlns:a16="http://schemas.microsoft.com/office/drawing/2014/main" val="4110686371"/>
                  </a:ext>
                </a:extLst>
              </a:tr>
              <a:tr h="370840">
                <a:tc>
                  <a:txBody>
                    <a:bodyPr/>
                    <a:lstStyle/>
                    <a:p>
                      <a:r>
                        <a:rPr lang="en-US" dirty="0"/>
                        <a:t>“It isn’t</a:t>
                      </a:r>
                      <a:r>
                        <a:rPr lang="en-US" baseline="0" dirty="0"/>
                        <a:t> worth it.”</a:t>
                      </a:r>
                      <a:endParaRPr lang="en-US" dirty="0"/>
                    </a:p>
                  </a:txBody>
                  <a:tcPr/>
                </a:tc>
                <a:tc>
                  <a:txBody>
                    <a:bodyPr/>
                    <a:lstStyle/>
                    <a:p>
                      <a:r>
                        <a:rPr lang="en-US" dirty="0"/>
                        <a:t>My</a:t>
                      </a:r>
                      <a:r>
                        <a:rPr lang="en-US" baseline="0" dirty="0"/>
                        <a:t> life is not worth keeping.</a:t>
                      </a:r>
                      <a:endParaRPr lang="en-US" dirty="0"/>
                    </a:p>
                  </a:txBody>
                  <a:tcPr/>
                </a:tc>
                <a:tc>
                  <a:txBody>
                    <a:bodyPr/>
                    <a:lstStyle/>
                    <a:p>
                      <a:r>
                        <a:rPr lang="en-US" dirty="0"/>
                        <a:t>Differential value</a:t>
                      </a:r>
                    </a:p>
                  </a:txBody>
                  <a:tcPr/>
                </a:tc>
                <a:extLst>
                  <a:ext uri="{0D108BD9-81ED-4DB2-BD59-A6C34878D82A}">
                    <a16:rowId xmlns="" xmlns:a16="http://schemas.microsoft.com/office/drawing/2014/main" val="3338282222"/>
                  </a:ext>
                </a:extLst>
              </a:tr>
              <a:tr h="370840">
                <a:tc>
                  <a:txBody>
                    <a:bodyPr/>
                    <a:lstStyle/>
                    <a:p>
                      <a:r>
                        <a:rPr lang="en-US" dirty="0"/>
                        <a:t>“No one cares.”</a:t>
                      </a:r>
                    </a:p>
                  </a:txBody>
                  <a:tcPr/>
                </a:tc>
                <a:tc>
                  <a:txBody>
                    <a:bodyPr/>
                    <a:lstStyle/>
                    <a:p>
                      <a:r>
                        <a:rPr lang="en-US" dirty="0"/>
                        <a:t>I’m all alone.</a:t>
                      </a:r>
                    </a:p>
                  </a:txBody>
                  <a:tcPr/>
                </a:tc>
                <a:tc>
                  <a:txBody>
                    <a:bodyPr/>
                    <a:lstStyle/>
                    <a:p>
                      <a:r>
                        <a:rPr lang="en-US" dirty="0"/>
                        <a:t>Social</a:t>
                      </a:r>
                      <a:r>
                        <a:rPr lang="en-US" baseline="0" dirty="0"/>
                        <a:t> isolation</a:t>
                      </a:r>
                      <a:endParaRPr lang="en-US" dirty="0"/>
                    </a:p>
                  </a:txBody>
                  <a:tcPr/>
                </a:tc>
                <a:extLst>
                  <a:ext uri="{0D108BD9-81ED-4DB2-BD59-A6C34878D82A}">
                    <a16:rowId xmlns="" xmlns:a16="http://schemas.microsoft.com/office/drawing/2014/main" val="1401707548"/>
                  </a:ext>
                </a:extLst>
              </a:tr>
            </a:tbl>
          </a:graphicData>
        </a:graphic>
      </p:graphicFrame>
      <p:sp>
        <p:nvSpPr>
          <p:cNvPr id="3" name="TextBox 2"/>
          <p:cNvSpPr txBox="1"/>
          <p:nvPr/>
        </p:nvSpPr>
        <p:spPr>
          <a:xfrm>
            <a:off x="852949" y="1440270"/>
            <a:ext cx="10038080" cy="1107996"/>
          </a:xfrm>
          <a:prstGeom prst="rect">
            <a:avLst/>
          </a:prstGeom>
          <a:noFill/>
        </p:spPr>
        <p:txBody>
          <a:bodyPr wrap="square" rtlCol="0">
            <a:spAutoFit/>
          </a:bodyPr>
          <a:lstStyle/>
          <a:p>
            <a:r>
              <a:rPr lang="en-US" sz="2400" b="1" dirty="0"/>
              <a:t>It is SO IMPORTANT TO LISTEN.  You don’t have to interpret. Just be aware, be plugged-in, and know when to connect with a student.</a:t>
            </a:r>
          </a:p>
          <a:p>
            <a:endParaRPr lang="en-US" dirty="0"/>
          </a:p>
        </p:txBody>
      </p:sp>
    </p:spTree>
    <p:extLst>
      <p:ext uri="{BB962C8B-B14F-4D97-AF65-F5344CB8AC3E}">
        <p14:creationId xmlns:p14="http://schemas.microsoft.com/office/powerpoint/2010/main" val="1062303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this look like in the school?</a:t>
            </a:r>
          </a:p>
        </p:txBody>
      </p:sp>
      <p:sp>
        <p:nvSpPr>
          <p:cNvPr id="3" name="Content Placeholder 2"/>
          <p:cNvSpPr>
            <a:spLocks noGrp="1"/>
          </p:cNvSpPr>
          <p:nvPr>
            <p:ph idx="1"/>
          </p:nvPr>
        </p:nvSpPr>
        <p:spPr>
          <a:xfrm>
            <a:off x="144138" y="1729647"/>
            <a:ext cx="11533742" cy="4567243"/>
          </a:xfrm>
        </p:spPr>
        <p:txBody>
          <a:bodyPr>
            <a:normAutofit lnSpcReduction="10000"/>
          </a:bodyPr>
          <a:lstStyle/>
          <a:p>
            <a:r>
              <a:rPr lang="en-US" b="1" dirty="0"/>
              <a:t>Academic Indicators- </a:t>
            </a:r>
            <a:r>
              <a:rPr lang="en-US" dirty="0"/>
              <a:t>changes in academic performance.</a:t>
            </a:r>
          </a:p>
          <a:p>
            <a:r>
              <a:rPr lang="en-US" b="1" dirty="0"/>
              <a:t>Behavioral Indicators- </a:t>
            </a:r>
            <a:r>
              <a:rPr lang="en-US" dirty="0"/>
              <a:t>changes in behavior.</a:t>
            </a:r>
          </a:p>
          <a:p>
            <a:r>
              <a:rPr lang="en-US" b="1" dirty="0"/>
              <a:t>Self-Injury</a:t>
            </a:r>
          </a:p>
          <a:p>
            <a:r>
              <a:rPr lang="en-US" b="1" dirty="0"/>
              <a:t>Cognitive Indicators- </a:t>
            </a:r>
            <a:r>
              <a:rPr lang="en-US" dirty="0"/>
              <a:t>unable to think clearly; can not think of anything else.</a:t>
            </a:r>
            <a:endParaRPr lang="en-US" b="1" dirty="0"/>
          </a:p>
          <a:p>
            <a:r>
              <a:rPr lang="en-US" b="1" dirty="0"/>
              <a:t>Spiritual/Existential indicators- </a:t>
            </a:r>
            <a:r>
              <a:rPr lang="en-US" dirty="0"/>
              <a:t>“</a:t>
            </a:r>
            <a:r>
              <a:rPr lang="en-US" i="1" dirty="0"/>
              <a:t>Why would God do this to me?” OR “Am I being punished.”</a:t>
            </a:r>
            <a:endParaRPr lang="en-US" b="1" dirty="0"/>
          </a:p>
          <a:p>
            <a:r>
              <a:rPr lang="en-US" b="1" dirty="0"/>
              <a:t>Emotional Indicators-</a:t>
            </a:r>
            <a:r>
              <a:rPr lang="en-US" dirty="0"/>
              <a:t> sadness; somatic complaints; sudden calm.</a:t>
            </a:r>
            <a:endParaRPr lang="en-US" b="1" dirty="0"/>
          </a:p>
          <a:p>
            <a:r>
              <a:rPr lang="en-US" b="1" dirty="0"/>
              <a:t>Social Indicators-</a:t>
            </a:r>
            <a:r>
              <a:rPr lang="en-US" dirty="0"/>
              <a:t> withdrawal.</a:t>
            </a:r>
            <a:endParaRPr lang="en-US" b="1" dirty="0"/>
          </a:p>
          <a:p>
            <a:r>
              <a:rPr lang="en-US" b="1" dirty="0"/>
              <a:t>Bullying/Cyberbullying-</a:t>
            </a:r>
            <a:r>
              <a:rPr lang="en-US" dirty="0"/>
              <a:t> May exacerbate the instability and hopelessness of someone who is already vulnerable (includes victims </a:t>
            </a:r>
            <a:r>
              <a:rPr lang="en-US" i="1" dirty="0"/>
              <a:t>AND</a:t>
            </a:r>
            <a:r>
              <a:rPr lang="en-US" dirty="0"/>
              <a:t> bullies).</a:t>
            </a:r>
            <a:endParaRPr lang="en-US" b="1" dirty="0"/>
          </a:p>
        </p:txBody>
      </p:sp>
    </p:spTree>
    <p:extLst>
      <p:ext uri="{BB962C8B-B14F-4D97-AF65-F5344CB8AC3E}">
        <p14:creationId xmlns:p14="http://schemas.microsoft.com/office/powerpoint/2010/main" val="1944664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331" y="0"/>
            <a:ext cx="7533031" cy="1325563"/>
          </a:xfrm>
        </p:spPr>
        <p:txBody>
          <a:bodyPr/>
          <a:lstStyle/>
          <a:p>
            <a:r>
              <a:rPr lang="en-US" dirty="0"/>
              <a:t>What is a suicidal emergency?</a:t>
            </a:r>
          </a:p>
        </p:txBody>
      </p:sp>
      <p:sp>
        <p:nvSpPr>
          <p:cNvPr id="3" name="Content Placeholder 2"/>
          <p:cNvSpPr>
            <a:spLocks noGrp="1"/>
          </p:cNvSpPr>
          <p:nvPr>
            <p:ph type="body" idx="1"/>
          </p:nvPr>
        </p:nvSpPr>
        <p:spPr/>
        <p:txBody>
          <a:bodyPr>
            <a:normAutofit/>
          </a:bodyPr>
          <a:lstStyle/>
          <a:p>
            <a:r>
              <a:rPr lang="en-US" dirty="0"/>
              <a:t>It may be an emergency if a child expresses any of the following:</a:t>
            </a:r>
          </a:p>
          <a:p>
            <a:endParaRPr lang="en-US" dirty="0"/>
          </a:p>
        </p:txBody>
      </p:sp>
      <p:sp>
        <p:nvSpPr>
          <p:cNvPr id="4" name="Content Placeholder 3"/>
          <p:cNvSpPr>
            <a:spLocks noGrp="1"/>
          </p:cNvSpPr>
          <p:nvPr>
            <p:ph sz="half" idx="2"/>
          </p:nvPr>
        </p:nvSpPr>
        <p:spPr/>
        <p:txBody>
          <a:bodyPr>
            <a:normAutofit lnSpcReduction="10000"/>
          </a:bodyPr>
          <a:lstStyle/>
          <a:p>
            <a:r>
              <a:rPr lang="en-US" dirty="0"/>
              <a:t>Intense feeling of being a burden.</a:t>
            </a:r>
          </a:p>
          <a:p>
            <a:r>
              <a:rPr lang="en-US" dirty="0"/>
              <a:t>Intense feeling of not belonging.</a:t>
            </a:r>
          </a:p>
          <a:p>
            <a:r>
              <a:rPr lang="en-US" dirty="0"/>
              <a:t>Intense feelings of hopelessness; that things will </a:t>
            </a:r>
            <a:r>
              <a:rPr lang="en-US" i="1" dirty="0"/>
              <a:t>never</a:t>
            </a:r>
            <a:r>
              <a:rPr lang="en-US" dirty="0"/>
              <a:t> get better.</a:t>
            </a:r>
          </a:p>
          <a:p>
            <a:r>
              <a:rPr lang="en-US" dirty="0"/>
              <a:t>Intense thoughts of lethal self-harm.</a:t>
            </a:r>
          </a:p>
          <a:p>
            <a:r>
              <a:rPr lang="en-US" dirty="0"/>
              <a:t>Describing a specific plan Seeking means of self-harm</a:t>
            </a:r>
          </a:p>
          <a:p>
            <a:pPr lvl="1"/>
            <a:endParaRPr lang="en-US" dirty="0"/>
          </a:p>
          <a:p>
            <a:endParaRPr lang="en-US" dirty="0"/>
          </a:p>
        </p:txBody>
      </p:sp>
      <p:sp>
        <p:nvSpPr>
          <p:cNvPr id="5" name="Text Placeholder 4"/>
          <p:cNvSpPr>
            <a:spLocks noGrp="1"/>
          </p:cNvSpPr>
          <p:nvPr>
            <p:ph type="body" sz="quarter" idx="3"/>
          </p:nvPr>
        </p:nvSpPr>
        <p:spPr/>
        <p:txBody>
          <a:bodyPr/>
          <a:lstStyle/>
          <a:p>
            <a:r>
              <a:rPr lang="en-US" dirty="0"/>
              <a:t>Signs of IMMEDIATE RISK include:</a:t>
            </a:r>
          </a:p>
          <a:p>
            <a:endParaRPr lang="en-US" dirty="0"/>
          </a:p>
        </p:txBody>
      </p:sp>
      <p:sp>
        <p:nvSpPr>
          <p:cNvPr id="6" name="Content Placeholder 5"/>
          <p:cNvSpPr>
            <a:spLocks noGrp="1"/>
          </p:cNvSpPr>
          <p:nvPr>
            <p:ph sz="quarter" idx="4"/>
          </p:nvPr>
        </p:nvSpPr>
        <p:spPr/>
        <p:txBody>
          <a:bodyPr/>
          <a:lstStyle/>
          <a:p>
            <a:r>
              <a:rPr lang="en-US" dirty="0"/>
              <a:t>Talking about or making a plan</a:t>
            </a:r>
          </a:p>
          <a:p>
            <a:r>
              <a:rPr lang="en-US" dirty="0"/>
              <a:t>Expressing hopelessness about the future</a:t>
            </a:r>
          </a:p>
          <a:p>
            <a:r>
              <a:rPr lang="en-US" dirty="0"/>
              <a:t>Displaying overwhelming emotional pain or distress</a:t>
            </a:r>
          </a:p>
          <a:p>
            <a:r>
              <a:rPr lang="en-US" dirty="0"/>
              <a:t>Showing worrisome behavioral cues</a:t>
            </a:r>
          </a:p>
          <a:p>
            <a:endParaRPr lang="en-US" dirty="0"/>
          </a:p>
        </p:txBody>
      </p:sp>
    </p:spTree>
    <p:extLst>
      <p:ext uri="{BB962C8B-B14F-4D97-AF65-F5344CB8AC3E}">
        <p14:creationId xmlns:p14="http://schemas.microsoft.com/office/powerpoint/2010/main" val="4232179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Agenda:</a:t>
            </a:r>
          </a:p>
        </p:txBody>
      </p:sp>
      <p:sp>
        <p:nvSpPr>
          <p:cNvPr id="3" name="Content Placeholder 2"/>
          <p:cNvSpPr>
            <a:spLocks noGrp="1"/>
          </p:cNvSpPr>
          <p:nvPr>
            <p:ph idx="1"/>
          </p:nvPr>
        </p:nvSpPr>
        <p:spPr>
          <a:xfrm>
            <a:off x="952500" y="1729648"/>
            <a:ext cx="10725380" cy="4285562"/>
          </a:xfrm>
        </p:spPr>
        <p:txBody>
          <a:bodyPr>
            <a:normAutofit/>
          </a:bodyPr>
          <a:lstStyle/>
          <a:p>
            <a:r>
              <a:rPr lang="en-US" dirty="0"/>
              <a:t>Review Definitions, Key Terms, &amp; Scope of the Issue</a:t>
            </a:r>
          </a:p>
          <a:p>
            <a:r>
              <a:rPr lang="en-US" dirty="0"/>
              <a:t>Identify how suicide prevention fit within the context of your school</a:t>
            </a:r>
          </a:p>
          <a:p>
            <a:r>
              <a:rPr lang="en-US" dirty="0"/>
              <a:t>Myths vs. Facts</a:t>
            </a:r>
          </a:p>
          <a:p>
            <a:r>
              <a:rPr lang="en-US" dirty="0"/>
              <a:t>Risk factors and Warning Signs</a:t>
            </a:r>
          </a:p>
          <a:p>
            <a:r>
              <a:rPr lang="en-US" dirty="0"/>
              <a:t>Protective Factors</a:t>
            </a:r>
          </a:p>
          <a:p>
            <a:r>
              <a:rPr lang="en-US" dirty="0"/>
              <a:t>Speaking to Students about Suicide</a:t>
            </a:r>
          </a:p>
          <a:p>
            <a:r>
              <a:rPr lang="en-US" dirty="0"/>
              <a:t>Looping parents in</a:t>
            </a:r>
          </a:p>
          <a:p>
            <a:r>
              <a:rPr lang="en-US" dirty="0"/>
              <a:t>Resources &amp; Referrals</a:t>
            </a:r>
          </a:p>
        </p:txBody>
      </p:sp>
    </p:spTree>
    <p:extLst>
      <p:ext uri="{BB962C8B-B14F-4D97-AF65-F5344CB8AC3E}">
        <p14:creationId xmlns:p14="http://schemas.microsoft.com/office/powerpoint/2010/main" val="29215899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44138" y="1056640"/>
            <a:ext cx="11533742" cy="4958570"/>
          </a:xfrm>
        </p:spPr>
        <p:txBody>
          <a:bodyPr>
            <a:normAutofit fontScale="92500" lnSpcReduction="10000"/>
          </a:bodyPr>
          <a:lstStyle/>
          <a:p>
            <a:pPr algn="ctr">
              <a:buNone/>
            </a:pPr>
            <a:r>
              <a:rPr lang="en-US" altLang="en-US" dirty="0">
                <a:latin typeface="Microsoft JhengHei" panose="020B0604030504040204" pitchFamily="34" charset="-120"/>
                <a:ea typeface="Microsoft JhengHei" panose="020B0604030504040204" pitchFamily="34" charset="-120"/>
              </a:rPr>
              <a:t>	</a:t>
            </a:r>
          </a:p>
          <a:p>
            <a:pPr algn="ctr">
              <a:buNone/>
            </a:pPr>
            <a:r>
              <a:rPr lang="en-US" altLang="en-US" dirty="0">
                <a:latin typeface="Microsoft JhengHei" panose="020B0604030504040204" pitchFamily="34" charset="-120"/>
                <a:ea typeface="Microsoft JhengHei" panose="020B0604030504040204" pitchFamily="34" charset="-120"/>
              </a:rPr>
              <a:t>If ANY of these warning signs are present, follow school procedure for referral and intervention. </a:t>
            </a:r>
          </a:p>
          <a:p>
            <a:pPr algn="ctr">
              <a:buNone/>
            </a:pPr>
            <a:endParaRPr lang="en-US" altLang="en-US" dirty="0">
              <a:latin typeface="Microsoft JhengHei" panose="020B0604030504040204" pitchFamily="34" charset="-120"/>
              <a:ea typeface="Microsoft JhengHei" panose="020B0604030504040204" pitchFamily="34" charset="-120"/>
            </a:endParaRPr>
          </a:p>
          <a:p>
            <a:pPr algn="ctr">
              <a:buNone/>
            </a:pPr>
            <a:r>
              <a:rPr lang="en-US" altLang="en-US" dirty="0">
                <a:latin typeface="Microsoft JhengHei" panose="020B0604030504040204" pitchFamily="34" charset="-120"/>
                <a:ea typeface="Microsoft JhengHei" panose="020B0604030504040204" pitchFamily="34" charset="-120"/>
              </a:rPr>
              <a:t>Even the student is no an immediate threat, it is still important for teachers to alert the principal and for the principal to ensure that the student has access to school based counseling resources.</a:t>
            </a:r>
          </a:p>
          <a:p>
            <a:pPr algn="ctr">
              <a:buNone/>
            </a:pPr>
            <a:endParaRPr lang="en-US" altLang="en-US" dirty="0">
              <a:latin typeface="Microsoft JhengHei" panose="020B0604030504040204" pitchFamily="34" charset="-120"/>
              <a:ea typeface="Microsoft JhengHei" panose="020B0604030504040204" pitchFamily="34" charset="-120"/>
            </a:endParaRPr>
          </a:p>
          <a:p>
            <a:pPr algn="ctr">
              <a:buNone/>
            </a:pPr>
            <a:endParaRPr lang="en-US" altLang="en-US" dirty="0">
              <a:latin typeface="Microsoft JhengHei" panose="020B0604030504040204" pitchFamily="34" charset="-120"/>
              <a:ea typeface="Microsoft JhengHei" panose="020B0604030504040204" pitchFamily="34" charset="-120"/>
            </a:endParaRPr>
          </a:p>
          <a:p>
            <a:pPr algn="ctr">
              <a:buNone/>
            </a:pPr>
            <a:endParaRPr lang="en-US" altLang="en-US" dirty="0">
              <a:latin typeface="Microsoft JhengHei" panose="020B0604030504040204" pitchFamily="34" charset="-120"/>
              <a:ea typeface="Microsoft JhengHei" panose="020B0604030504040204" pitchFamily="34" charset="-120"/>
            </a:endParaRPr>
          </a:p>
          <a:p>
            <a:pPr algn="ctr">
              <a:buNone/>
            </a:pPr>
            <a:r>
              <a:rPr lang="en-US" altLang="en-US" sz="2400" i="1" dirty="0">
                <a:latin typeface="Microsoft JhengHei" panose="020B0604030504040204" pitchFamily="34" charset="-120"/>
                <a:ea typeface="Microsoft JhengHei" panose="020B0604030504040204" pitchFamily="34" charset="-120"/>
              </a:rPr>
              <a:t>Principals- Having guidelines in place before hand will help everyone  in your building know how to respond.</a:t>
            </a:r>
          </a:p>
          <a:p>
            <a:pPr algn="ctr">
              <a:buNone/>
            </a:pPr>
            <a:endParaRPr lang="en-US" altLang="en-US" dirty="0">
              <a:latin typeface="Microsoft JhengHei" panose="020B0604030504040204" pitchFamily="34" charset="-120"/>
              <a:ea typeface="Microsoft JhengHei" panose="020B0604030504040204" pitchFamily="34" charset="-120"/>
            </a:endParaRPr>
          </a:p>
          <a:p>
            <a:pPr algn="ctr">
              <a:buNone/>
            </a:pPr>
            <a:endParaRPr lang="en-US" altLang="en-US" dirty="0">
              <a:latin typeface="Microsoft JhengHei" panose="020B0604030504040204" pitchFamily="34" charset="-120"/>
              <a:ea typeface="Microsoft JhengHei" panose="020B0604030504040204" pitchFamily="34" charset="-120"/>
            </a:endParaRPr>
          </a:p>
          <a:p>
            <a:pPr algn="ctr">
              <a:buNone/>
            </a:pPr>
            <a:endParaRPr lang="en-US" altLang="en-US" dirty="0">
              <a:latin typeface="Microsoft JhengHei" panose="020B0604030504040204" pitchFamily="34" charset="-120"/>
              <a:ea typeface="Microsoft JhengHei" panose="020B0604030504040204" pitchFamily="34" charset="-120"/>
            </a:endParaRPr>
          </a:p>
          <a:p>
            <a:endParaRPr lang="en-US" dirty="0"/>
          </a:p>
        </p:txBody>
      </p:sp>
      <p:pic>
        <p:nvPicPr>
          <p:cNvPr id="4" name="Picture 3" descr="File:Arch bridge icon.svg - Wikimedia Common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35689" y="3535925"/>
            <a:ext cx="3150640" cy="1523901"/>
          </a:xfrm>
          <a:prstGeom prst="rect">
            <a:avLst/>
          </a:prstGeom>
        </p:spPr>
      </p:pic>
    </p:spTree>
    <p:extLst>
      <p:ext uri="{BB962C8B-B14F-4D97-AF65-F5344CB8AC3E}">
        <p14:creationId xmlns:p14="http://schemas.microsoft.com/office/powerpoint/2010/main" val="21140873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Proactive Prevention Strategies</a:t>
            </a:r>
          </a:p>
        </p:txBody>
      </p:sp>
      <p:sp>
        <p:nvSpPr>
          <p:cNvPr id="3" name="Content Placeholder 2"/>
          <p:cNvSpPr>
            <a:spLocks noGrp="1"/>
          </p:cNvSpPr>
          <p:nvPr>
            <p:ph idx="1"/>
          </p:nvPr>
        </p:nvSpPr>
        <p:spPr>
          <a:xfrm>
            <a:off x="144138" y="1259840"/>
            <a:ext cx="11533742" cy="5080000"/>
          </a:xfrm>
        </p:spPr>
        <p:txBody>
          <a:bodyPr>
            <a:normAutofit fontScale="92500" lnSpcReduction="10000"/>
          </a:bodyPr>
          <a:lstStyle/>
          <a:p>
            <a:r>
              <a:rPr lang="en-US" dirty="0"/>
              <a:t>Be involved beyond the classroom.</a:t>
            </a:r>
          </a:p>
          <a:p>
            <a:r>
              <a:rPr lang="en-US" dirty="0"/>
              <a:t>Be visible and available between classes.</a:t>
            </a:r>
          </a:p>
          <a:p>
            <a:r>
              <a:rPr lang="en-US" dirty="0"/>
              <a:t>Greeting students by name.</a:t>
            </a:r>
          </a:p>
          <a:p>
            <a:r>
              <a:rPr lang="en-US" dirty="0"/>
              <a:t>Do not allow inappropriate talk.</a:t>
            </a:r>
          </a:p>
          <a:p>
            <a:r>
              <a:rPr lang="en-US" dirty="0"/>
              <a:t>Tune into idle chatter.</a:t>
            </a:r>
          </a:p>
          <a:p>
            <a:r>
              <a:rPr lang="en-US" dirty="0"/>
              <a:t>When there is downtime in your classroom, listen to what students are saying.</a:t>
            </a:r>
          </a:p>
          <a:p>
            <a:r>
              <a:rPr lang="en-US" dirty="0"/>
              <a:t>Educate yourself to the warning signs </a:t>
            </a:r>
            <a:r>
              <a:rPr lang="en-US" i="1" dirty="0"/>
              <a:t>(glad you are here today!)</a:t>
            </a:r>
          </a:p>
          <a:p>
            <a:r>
              <a:rPr lang="en-US" dirty="0"/>
              <a:t>Encourage students to talk appropriately about violence and mental health.</a:t>
            </a:r>
          </a:p>
          <a:p>
            <a:r>
              <a:rPr lang="en-US" dirty="0"/>
              <a:t>Be open to questions and conversations.</a:t>
            </a:r>
          </a:p>
          <a:p>
            <a:r>
              <a:rPr lang="en-US" dirty="0"/>
              <a:t>Communicate with parents.</a:t>
            </a:r>
          </a:p>
          <a:p>
            <a:r>
              <a:rPr lang="en-US" dirty="0"/>
              <a:t>Use positive behavioral supports.</a:t>
            </a:r>
          </a:p>
        </p:txBody>
      </p:sp>
    </p:spTree>
    <p:extLst>
      <p:ext uri="{BB962C8B-B14F-4D97-AF65-F5344CB8AC3E}">
        <p14:creationId xmlns:p14="http://schemas.microsoft.com/office/powerpoint/2010/main" val="928670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 know it is tough but…. </a:t>
            </a:r>
            <a:br>
              <a:rPr lang="en-US" dirty="0"/>
            </a:br>
            <a:r>
              <a:rPr lang="en-US" dirty="0"/>
              <a:t>Don’t be afraid to ask the hard questions!</a:t>
            </a:r>
          </a:p>
        </p:txBody>
      </p:sp>
      <p:sp>
        <p:nvSpPr>
          <p:cNvPr id="3" name="Content Placeholder 2"/>
          <p:cNvSpPr>
            <a:spLocks noGrp="1"/>
          </p:cNvSpPr>
          <p:nvPr>
            <p:ph idx="1"/>
          </p:nvPr>
        </p:nvSpPr>
        <p:spPr>
          <a:xfrm>
            <a:off x="144138" y="1704814"/>
            <a:ext cx="11533742" cy="4753136"/>
          </a:xfrm>
        </p:spPr>
        <p:txBody>
          <a:bodyPr>
            <a:normAutofit fontScale="92500"/>
          </a:bodyPr>
          <a:lstStyle/>
          <a:p>
            <a:r>
              <a:rPr lang="en-US" dirty="0"/>
              <a:t>Tips for having a conversation with a student who you feel may be experiencing suicidal ideation.</a:t>
            </a:r>
          </a:p>
          <a:p>
            <a:pPr lvl="1"/>
            <a:r>
              <a:rPr lang="en-US" b="1" dirty="0"/>
              <a:t>Ask clear and concise questions -- </a:t>
            </a:r>
            <a:r>
              <a:rPr lang="en-US" i="1" dirty="0"/>
              <a:t>Are you thinking about suicide? Do you plan to kill yourself?</a:t>
            </a:r>
          </a:p>
          <a:p>
            <a:pPr lvl="1"/>
            <a:r>
              <a:rPr lang="en-US" dirty="0"/>
              <a:t>Ask about future plans (EX: summer break, senior week, etc.)</a:t>
            </a:r>
          </a:p>
          <a:p>
            <a:pPr lvl="1"/>
            <a:r>
              <a:rPr lang="en-US" i="1" dirty="0"/>
              <a:t>How can I help?</a:t>
            </a:r>
          </a:p>
          <a:p>
            <a:pPr marL="457200" lvl="1" indent="0">
              <a:buNone/>
            </a:pPr>
            <a:endParaRPr lang="en-US" i="1" dirty="0"/>
          </a:p>
          <a:p>
            <a:r>
              <a:rPr lang="en-US" dirty="0"/>
              <a:t>What to say when you are bringing the student to the school counselor.</a:t>
            </a:r>
          </a:p>
          <a:p>
            <a:pPr lvl="1"/>
            <a:r>
              <a:rPr lang="en-US" i="1" dirty="0"/>
              <a:t>I am honored that you felt you could come to me.  Now we can get you the help that you need so you don’t continue hurting like this.</a:t>
            </a:r>
          </a:p>
          <a:p>
            <a:pPr lvl="1"/>
            <a:r>
              <a:rPr lang="en-US" i="1" dirty="0"/>
              <a:t>Thank you for trusting me…</a:t>
            </a:r>
          </a:p>
          <a:p>
            <a:pPr lvl="1"/>
            <a:r>
              <a:rPr lang="en-US" i="1" dirty="0"/>
              <a:t>I care about what happens to you and I need help in dealing with this.</a:t>
            </a:r>
          </a:p>
          <a:p>
            <a:pPr lvl="1"/>
            <a:r>
              <a:rPr lang="en-US" i="1" dirty="0"/>
              <a:t>I appreciate that you trusted me enough to share this with me.  Now I want you to get help.</a:t>
            </a:r>
          </a:p>
          <a:p>
            <a:endParaRPr lang="en-US" dirty="0"/>
          </a:p>
        </p:txBody>
      </p:sp>
    </p:spTree>
    <p:extLst>
      <p:ext uri="{BB962C8B-B14F-4D97-AF65-F5344CB8AC3E}">
        <p14:creationId xmlns:p14="http://schemas.microsoft.com/office/powerpoint/2010/main" val="2074684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NOT to say</a:t>
            </a:r>
          </a:p>
        </p:txBody>
      </p:sp>
      <p:sp>
        <p:nvSpPr>
          <p:cNvPr id="3" name="Content Placeholder 2"/>
          <p:cNvSpPr>
            <a:spLocks noGrp="1"/>
          </p:cNvSpPr>
          <p:nvPr>
            <p:ph idx="1"/>
          </p:nvPr>
        </p:nvSpPr>
        <p:spPr>
          <a:xfrm>
            <a:off x="144138" y="1421175"/>
            <a:ext cx="11533742" cy="4886635"/>
          </a:xfrm>
        </p:spPr>
        <p:txBody>
          <a:bodyPr>
            <a:normAutofit fontScale="92500" lnSpcReduction="10000"/>
          </a:bodyPr>
          <a:lstStyle/>
          <a:p>
            <a:r>
              <a:rPr lang="en-US" dirty="0"/>
              <a:t>The “righting-reflex” </a:t>
            </a:r>
          </a:p>
          <a:p>
            <a:pPr lvl="1"/>
            <a:r>
              <a:rPr lang="en-US" dirty="0"/>
              <a:t>Try not to offer solutions</a:t>
            </a:r>
          </a:p>
          <a:p>
            <a:pPr lvl="1"/>
            <a:r>
              <a:rPr lang="en-US" i="1" dirty="0"/>
              <a:t>What you should do is….</a:t>
            </a:r>
          </a:p>
          <a:p>
            <a:pPr lvl="1"/>
            <a:r>
              <a:rPr lang="en-US" i="1" dirty="0"/>
              <a:t>Something you might consider doing is…</a:t>
            </a:r>
          </a:p>
          <a:p>
            <a:pPr marL="457200" lvl="1" indent="0">
              <a:buNone/>
            </a:pPr>
            <a:endParaRPr lang="en-US" i="1" dirty="0"/>
          </a:p>
          <a:p>
            <a:r>
              <a:rPr lang="en-US" dirty="0"/>
              <a:t>Empathizing</a:t>
            </a:r>
          </a:p>
          <a:p>
            <a:pPr lvl="1"/>
            <a:r>
              <a:rPr lang="en-US" dirty="0"/>
              <a:t>While showing sympathy (EX: </a:t>
            </a:r>
            <a:r>
              <a:rPr lang="en-US" i="1" dirty="0"/>
              <a:t>I am sorry you are going through this</a:t>
            </a:r>
            <a:r>
              <a:rPr lang="en-US" dirty="0"/>
              <a:t>) can be helpful, sharing in the students suffering (EX: </a:t>
            </a:r>
            <a:r>
              <a:rPr lang="en-US" i="1" dirty="0"/>
              <a:t>I know how you feel</a:t>
            </a:r>
            <a:r>
              <a:rPr lang="en-US" dirty="0"/>
              <a:t>) implies that you have experienced the same pain. </a:t>
            </a:r>
          </a:p>
          <a:p>
            <a:pPr lvl="1"/>
            <a:endParaRPr lang="en-US" dirty="0"/>
          </a:p>
          <a:p>
            <a:r>
              <a:rPr lang="en-US" dirty="0"/>
              <a:t>Also consider other </a:t>
            </a:r>
            <a:r>
              <a:rPr lang="en-US" u="sng" dirty="0"/>
              <a:t>general</a:t>
            </a:r>
            <a:r>
              <a:rPr lang="en-US" dirty="0"/>
              <a:t> comments we may use when trying to comfort a student may be problematic.</a:t>
            </a:r>
          </a:p>
          <a:p>
            <a:pPr lvl="2"/>
            <a:r>
              <a:rPr lang="en-US" i="1" dirty="0"/>
              <a:t>“I am sorry your grandfather passed away but he is </a:t>
            </a:r>
            <a:r>
              <a:rPr lang="en-US" i="1" u="sng" dirty="0"/>
              <a:t>in a better place </a:t>
            </a:r>
            <a:r>
              <a:rPr lang="en-US" i="1" dirty="0"/>
              <a:t>now.”</a:t>
            </a:r>
          </a:p>
        </p:txBody>
      </p:sp>
      <p:pic>
        <p:nvPicPr>
          <p:cNvPr id="4" name="Picture 3"/>
          <p:cNvPicPr>
            <a:picLocks noChangeAspect="1"/>
          </p:cNvPicPr>
          <p:nvPr/>
        </p:nvPicPr>
        <p:blipFill rotWithShape="1">
          <a:blip r:embed="rId3"/>
          <a:srcRect t="5607" b="5607"/>
          <a:stretch/>
        </p:blipFill>
        <p:spPr>
          <a:xfrm>
            <a:off x="6693382" y="220846"/>
            <a:ext cx="1812596" cy="1945730"/>
          </a:xfrm>
          <a:prstGeom prst="rect">
            <a:avLst/>
          </a:prstGeom>
        </p:spPr>
      </p:pic>
      <p:sp>
        <p:nvSpPr>
          <p:cNvPr id="5" name="TextBox 4"/>
          <p:cNvSpPr txBox="1"/>
          <p:nvPr/>
        </p:nvSpPr>
        <p:spPr>
          <a:xfrm>
            <a:off x="6413886" y="2166576"/>
            <a:ext cx="2737348" cy="1200329"/>
          </a:xfrm>
          <a:prstGeom prst="rect">
            <a:avLst/>
          </a:prstGeom>
          <a:noFill/>
        </p:spPr>
        <p:txBody>
          <a:bodyPr wrap="square" rtlCol="0">
            <a:spAutoFit/>
          </a:bodyPr>
          <a:lstStyle/>
          <a:p>
            <a:r>
              <a:rPr lang="en-US" i="1" dirty="0">
                <a:solidFill>
                  <a:schemeClr val="bg2">
                    <a:lumMod val="75000"/>
                  </a:schemeClr>
                </a:solidFill>
              </a:rPr>
              <a:t>These are things that most people do when they are uncomfortable or caught off-guard.  </a:t>
            </a:r>
          </a:p>
        </p:txBody>
      </p:sp>
    </p:spTree>
    <p:extLst>
      <p:ext uri="{BB962C8B-B14F-4D97-AF65-F5344CB8AC3E}">
        <p14:creationId xmlns:p14="http://schemas.microsoft.com/office/powerpoint/2010/main" val="32652174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Try to avoid statements like…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17771418"/>
              </p:ext>
            </p:extLst>
          </p:nvPr>
        </p:nvGraphicFramePr>
        <p:xfrm>
          <a:off x="988334" y="1421175"/>
          <a:ext cx="10515600" cy="4643609"/>
        </p:xfrm>
        <a:graphic>
          <a:graphicData uri="http://schemas.openxmlformats.org/drawingml/2006/table">
            <a:tbl>
              <a:tblPr firstRow="1" bandRow="1">
                <a:tableStyleId>{69012ECD-51FC-41F1-AA8D-1B2483CD663E}</a:tableStyleId>
              </a:tblPr>
              <a:tblGrid>
                <a:gridCol w="3526516">
                  <a:extLst>
                    <a:ext uri="{9D8B030D-6E8A-4147-A177-3AD203B41FA5}">
                      <a16:colId xmlns="" xmlns:a16="http://schemas.microsoft.com/office/drawing/2014/main" val="4036639386"/>
                    </a:ext>
                  </a:extLst>
                </a:gridCol>
                <a:gridCol w="6989084">
                  <a:extLst>
                    <a:ext uri="{9D8B030D-6E8A-4147-A177-3AD203B41FA5}">
                      <a16:colId xmlns="" xmlns:a16="http://schemas.microsoft.com/office/drawing/2014/main" val="666987903"/>
                    </a:ext>
                  </a:extLst>
                </a:gridCol>
              </a:tblGrid>
              <a:tr h="370171">
                <a:tc>
                  <a:txBody>
                    <a:bodyPr/>
                    <a:lstStyle/>
                    <a:p>
                      <a:r>
                        <a:rPr lang="en-US" dirty="0"/>
                        <a:t>Statement</a:t>
                      </a:r>
                    </a:p>
                  </a:txBody>
                  <a:tcPr/>
                </a:tc>
                <a:tc>
                  <a:txBody>
                    <a:bodyPr/>
                    <a:lstStyle/>
                    <a:p>
                      <a:r>
                        <a:rPr lang="en-US" dirty="0"/>
                        <a:t>Implication</a:t>
                      </a:r>
                    </a:p>
                  </a:txBody>
                  <a:tcPr/>
                </a:tc>
                <a:extLst>
                  <a:ext uri="{0D108BD9-81ED-4DB2-BD59-A6C34878D82A}">
                    <a16:rowId xmlns="" xmlns:a16="http://schemas.microsoft.com/office/drawing/2014/main" val="3532185015"/>
                  </a:ext>
                </a:extLst>
              </a:tr>
              <a:tr h="647800">
                <a:tc>
                  <a:txBody>
                    <a:bodyPr/>
                    <a:lstStyle/>
                    <a:p>
                      <a:r>
                        <a:rPr lang="en-US" b="0" i="1" dirty="0"/>
                        <a:t>I</a:t>
                      </a:r>
                      <a:r>
                        <a:rPr lang="en-US" b="0" i="1" baseline="0" dirty="0"/>
                        <a:t> understand what you are going through.</a:t>
                      </a:r>
                      <a:endParaRPr lang="en-US" b="0" i="1" dirty="0"/>
                    </a:p>
                  </a:txBody>
                  <a:tcPr/>
                </a:tc>
                <a:tc>
                  <a:txBody>
                    <a:bodyPr/>
                    <a:lstStyle/>
                    <a:p>
                      <a:r>
                        <a:rPr lang="en-US" dirty="0"/>
                        <a:t>While your intention may be to show compassion</a:t>
                      </a:r>
                      <a:r>
                        <a:rPr lang="en-US" baseline="0" dirty="0"/>
                        <a:t> ( “you are not alone”) this may actually break rapport (“you could never understand.”)</a:t>
                      </a:r>
                      <a:endParaRPr lang="en-US" dirty="0"/>
                    </a:p>
                  </a:txBody>
                  <a:tcPr/>
                </a:tc>
                <a:extLst>
                  <a:ext uri="{0D108BD9-81ED-4DB2-BD59-A6C34878D82A}">
                    <a16:rowId xmlns="" xmlns:a16="http://schemas.microsoft.com/office/drawing/2014/main" val="3267084004"/>
                  </a:ext>
                </a:extLst>
              </a:tr>
              <a:tr h="862183">
                <a:tc>
                  <a:txBody>
                    <a:bodyPr/>
                    <a:lstStyle/>
                    <a:p>
                      <a:r>
                        <a:rPr lang="en-US" b="0" i="1" dirty="0"/>
                        <a:t>You should think of the positive.</a:t>
                      </a:r>
                    </a:p>
                  </a:txBody>
                  <a:tcPr/>
                </a:tc>
                <a:tc>
                  <a:txBody>
                    <a:bodyPr/>
                    <a:lstStyle/>
                    <a:p>
                      <a:r>
                        <a:rPr lang="en-US" dirty="0"/>
                        <a:t>While your intention</a:t>
                      </a:r>
                      <a:r>
                        <a:rPr lang="en-US" baseline="0" dirty="0"/>
                        <a:t> may be to show that “it gets better” a student in a suicidal state typically can not think clearly and may feel criticized and become defensive.</a:t>
                      </a:r>
                      <a:endParaRPr lang="en-US" dirty="0"/>
                    </a:p>
                  </a:txBody>
                  <a:tcPr/>
                </a:tc>
                <a:extLst>
                  <a:ext uri="{0D108BD9-81ED-4DB2-BD59-A6C34878D82A}">
                    <a16:rowId xmlns="" xmlns:a16="http://schemas.microsoft.com/office/drawing/2014/main" val="1624494509"/>
                  </a:ext>
                </a:extLst>
              </a:tr>
              <a:tr h="862183">
                <a:tc>
                  <a:txBody>
                    <a:bodyPr/>
                    <a:lstStyle/>
                    <a:p>
                      <a:r>
                        <a:rPr lang="en-US" b="0" i="1" dirty="0"/>
                        <a:t>Your parents would be mad to hear you say these things.</a:t>
                      </a:r>
                    </a:p>
                  </a:txBody>
                  <a:tcPr/>
                </a:tc>
                <a:tc>
                  <a:txBody>
                    <a:bodyPr/>
                    <a:lstStyle/>
                    <a:p>
                      <a:r>
                        <a:rPr lang="en-US" dirty="0"/>
                        <a:t>It is important that the student not feel further ostracized or disparaged.  It is better to</a:t>
                      </a:r>
                      <a:r>
                        <a:rPr lang="en-US" baseline="0" dirty="0"/>
                        <a:t> tell them their parents would not want them to hurt so much.</a:t>
                      </a:r>
                      <a:r>
                        <a:rPr lang="en-US" dirty="0"/>
                        <a:t>  </a:t>
                      </a:r>
                    </a:p>
                  </a:txBody>
                  <a:tcPr/>
                </a:tc>
                <a:extLst>
                  <a:ext uri="{0D108BD9-81ED-4DB2-BD59-A6C34878D82A}">
                    <a16:rowId xmlns="" xmlns:a16="http://schemas.microsoft.com/office/drawing/2014/main" val="483888893"/>
                  </a:ext>
                </a:extLst>
              </a:tr>
              <a:tr h="862183">
                <a:tc>
                  <a:txBody>
                    <a:bodyPr/>
                    <a:lstStyle/>
                    <a:p>
                      <a:r>
                        <a:rPr lang="en-US" b="0" i="1" dirty="0"/>
                        <a:t>Consider all that you have to life for.</a:t>
                      </a:r>
                    </a:p>
                  </a:txBody>
                  <a:tcPr/>
                </a:tc>
                <a:tc>
                  <a:txBody>
                    <a:bodyPr/>
                    <a:lstStyle/>
                    <a:p>
                      <a:r>
                        <a:rPr lang="en-US" dirty="0"/>
                        <a:t>A</a:t>
                      </a:r>
                      <a:r>
                        <a:rPr lang="en-US" baseline="0" dirty="0"/>
                        <a:t> suicidal student feels there is nothing left to live for.  They feel alone, discourage, and like nobody cares about the.  To tell them otherwise may do more harm than good.</a:t>
                      </a:r>
                      <a:endParaRPr lang="en-US" dirty="0"/>
                    </a:p>
                  </a:txBody>
                  <a:tcPr/>
                </a:tc>
                <a:extLst>
                  <a:ext uri="{0D108BD9-81ED-4DB2-BD59-A6C34878D82A}">
                    <a16:rowId xmlns="" xmlns:a16="http://schemas.microsoft.com/office/drawing/2014/main" val="2978363053"/>
                  </a:ext>
                </a:extLst>
              </a:tr>
              <a:tr h="882438">
                <a:tc>
                  <a:txBody>
                    <a:bodyPr/>
                    <a:lstStyle/>
                    <a:p>
                      <a:r>
                        <a:rPr lang="en-US" b="0" i="1" dirty="0"/>
                        <a:t>I’ll be right</a:t>
                      </a:r>
                      <a:r>
                        <a:rPr lang="en-US" b="0" i="1" baseline="0" dirty="0"/>
                        <a:t> back.</a:t>
                      </a:r>
                      <a:endParaRPr lang="en-US" b="0" i="1" dirty="0"/>
                    </a:p>
                  </a:txBody>
                  <a:tcPr/>
                </a:tc>
                <a:tc>
                  <a:txBody>
                    <a:bodyPr/>
                    <a:lstStyle/>
                    <a:p>
                      <a:r>
                        <a:rPr lang="en-US" b="1" dirty="0"/>
                        <a:t>DO NOT LEAVE THE STUDENT ALONE</a:t>
                      </a:r>
                    </a:p>
                  </a:txBody>
                  <a:tcPr/>
                </a:tc>
                <a:extLst>
                  <a:ext uri="{0D108BD9-81ED-4DB2-BD59-A6C34878D82A}">
                    <a16:rowId xmlns="" xmlns:a16="http://schemas.microsoft.com/office/drawing/2014/main" val="4108839354"/>
                  </a:ext>
                </a:extLst>
              </a:tr>
            </a:tbl>
          </a:graphicData>
        </a:graphic>
      </p:graphicFrame>
    </p:spTree>
    <p:extLst>
      <p:ext uri="{BB962C8B-B14F-4D97-AF65-F5344CB8AC3E}">
        <p14:creationId xmlns:p14="http://schemas.microsoft.com/office/powerpoint/2010/main" val="350167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Speaking to a Student About Suicide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08385641"/>
              </p:ext>
            </p:extLst>
          </p:nvPr>
        </p:nvGraphicFramePr>
        <p:xfrm>
          <a:off x="336968" y="1613681"/>
          <a:ext cx="11533188" cy="5016300"/>
        </p:xfrm>
        <a:graphic>
          <a:graphicData uri="http://schemas.openxmlformats.org/drawingml/2006/table">
            <a:tbl>
              <a:tblPr firstRow="1" bandRow="1">
                <a:tableStyleId>{5C22544A-7EE6-4342-B048-85BDC9FD1C3A}</a:tableStyleId>
              </a:tblPr>
              <a:tblGrid>
                <a:gridCol w="5766594">
                  <a:extLst>
                    <a:ext uri="{9D8B030D-6E8A-4147-A177-3AD203B41FA5}">
                      <a16:colId xmlns="" xmlns:a16="http://schemas.microsoft.com/office/drawing/2014/main" val="256469494"/>
                    </a:ext>
                  </a:extLst>
                </a:gridCol>
                <a:gridCol w="5766594">
                  <a:extLst>
                    <a:ext uri="{9D8B030D-6E8A-4147-A177-3AD203B41FA5}">
                      <a16:colId xmlns="" xmlns:a16="http://schemas.microsoft.com/office/drawing/2014/main" val="3870333694"/>
                    </a:ext>
                  </a:extLst>
                </a:gridCol>
              </a:tblGrid>
              <a:tr h="566220">
                <a:tc>
                  <a:txBody>
                    <a:bodyPr/>
                    <a:lstStyle/>
                    <a:p>
                      <a:r>
                        <a:rPr lang="en-US" sz="2800" b="1" dirty="0"/>
                        <a:t>DO</a:t>
                      </a:r>
                    </a:p>
                  </a:txBody>
                  <a:tcPr/>
                </a:tc>
                <a:tc>
                  <a:txBody>
                    <a:bodyPr/>
                    <a:lstStyle/>
                    <a:p>
                      <a:r>
                        <a:rPr lang="en-US" sz="2800" b="1" dirty="0"/>
                        <a:t>DON’T</a:t>
                      </a:r>
                    </a:p>
                  </a:txBody>
                  <a:tcPr/>
                </a:tc>
                <a:extLst>
                  <a:ext uri="{0D108BD9-81ED-4DB2-BD59-A6C34878D82A}">
                    <a16:rowId xmlns="" xmlns:a16="http://schemas.microsoft.com/office/drawing/2014/main" val="1150876617"/>
                  </a:ext>
                </a:extLst>
              </a:tr>
              <a:tr h="3763700">
                <a:tc>
                  <a:txBody>
                    <a:bodyPr/>
                    <a:lstStyle/>
                    <a:p>
                      <a:pPr marL="342900" indent="-342900">
                        <a:buFont typeface="Arial" panose="020B0604020202020204" pitchFamily="34" charset="0"/>
                        <a:buChar char="•"/>
                      </a:pPr>
                      <a:r>
                        <a:rPr lang="en-US" sz="2200" b="0" dirty="0"/>
                        <a:t>Stay</a:t>
                      </a:r>
                      <a:r>
                        <a:rPr lang="en-US" sz="2200" b="0" baseline="0" dirty="0"/>
                        <a:t> calm</a:t>
                      </a:r>
                    </a:p>
                    <a:p>
                      <a:pPr marL="342900" indent="-342900">
                        <a:buFont typeface="Arial" panose="020B0604020202020204" pitchFamily="34" charset="0"/>
                        <a:buChar char="•"/>
                      </a:pPr>
                      <a:r>
                        <a:rPr lang="en-US" sz="2200" b="0" kern="1200" dirty="0">
                          <a:solidFill>
                            <a:schemeClr val="dk1"/>
                          </a:solidFill>
                          <a:effectLst/>
                          <a:latin typeface="+mn-lt"/>
                          <a:ea typeface="+mn-ea"/>
                          <a:cs typeface="+mn-cs"/>
                        </a:rPr>
                        <a:t>Take it seriously</a:t>
                      </a:r>
                    </a:p>
                    <a:p>
                      <a:pPr marL="342900" indent="-342900">
                        <a:buFont typeface="Arial" panose="020B0604020202020204" pitchFamily="34" charset="0"/>
                        <a:buChar char="•"/>
                      </a:pPr>
                      <a:r>
                        <a:rPr lang="en-US" sz="2200" b="0" kern="1200" dirty="0">
                          <a:solidFill>
                            <a:schemeClr val="dk1"/>
                          </a:solidFill>
                          <a:effectLst/>
                          <a:latin typeface="+mn-lt"/>
                          <a:ea typeface="+mn-ea"/>
                          <a:cs typeface="+mn-cs"/>
                        </a:rPr>
                        <a:t>Physically get at the student’s level (i.e., sitting)</a:t>
                      </a:r>
                    </a:p>
                    <a:p>
                      <a:pPr marL="342900" indent="-342900">
                        <a:buFont typeface="Arial" panose="020B0604020202020204" pitchFamily="34" charset="0"/>
                        <a:buChar char="•"/>
                      </a:pPr>
                      <a:r>
                        <a:rPr lang="en-US" sz="2200" b="0" kern="1200" dirty="0">
                          <a:solidFill>
                            <a:schemeClr val="dk1"/>
                          </a:solidFill>
                          <a:effectLst/>
                          <a:latin typeface="+mn-lt"/>
                          <a:ea typeface="+mn-ea"/>
                          <a:cs typeface="+mn-cs"/>
                        </a:rPr>
                        <a:t>Present as a person who cares</a:t>
                      </a:r>
                    </a:p>
                    <a:p>
                      <a:pPr marL="342900" indent="-342900">
                        <a:buFont typeface="Arial" panose="020B0604020202020204" pitchFamily="34" charset="0"/>
                        <a:buChar char="•"/>
                      </a:pPr>
                      <a:r>
                        <a:rPr lang="en-US" sz="2200" b="0" kern="1200" dirty="0">
                          <a:solidFill>
                            <a:schemeClr val="dk1"/>
                          </a:solidFill>
                          <a:effectLst/>
                          <a:latin typeface="+mn-lt"/>
                          <a:ea typeface="+mn-ea"/>
                          <a:cs typeface="+mn-cs"/>
                        </a:rPr>
                        <a:t>Establish rapport both verbally and non-­‐verbally</a:t>
                      </a:r>
                    </a:p>
                    <a:p>
                      <a:pPr marL="342900" indent="-342900">
                        <a:buFont typeface="Arial" panose="020B0604020202020204" pitchFamily="34" charset="0"/>
                        <a:buChar char="•"/>
                      </a:pPr>
                      <a:r>
                        <a:rPr lang="en-US" sz="2200" b="0" kern="1200" dirty="0">
                          <a:solidFill>
                            <a:schemeClr val="dk1"/>
                          </a:solidFill>
                          <a:effectLst/>
                          <a:latin typeface="+mn-lt"/>
                          <a:ea typeface="+mn-ea"/>
                          <a:cs typeface="+mn-cs"/>
                        </a:rPr>
                        <a:t>Listen to thoughts</a:t>
                      </a:r>
                      <a:r>
                        <a:rPr lang="en-US" sz="2200" b="0" kern="1200" baseline="0" dirty="0">
                          <a:solidFill>
                            <a:schemeClr val="dk1"/>
                          </a:solidFill>
                          <a:effectLst/>
                          <a:latin typeface="+mn-lt"/>
                          <a:ea typeface="+mn-ea"/>
                          <a:cs typeface="+mn-cs"/>
                        </a:rPr>
                        <a:t> and feelings</a:t>
                      </a:r>
                      <a:endParaRPr lang="en-US" sz="2200" b="0" kern="1200" dirty="0">
                        <a:solidFill>
                          <a:schemeClr val="dk1"/>
                        </a:solidFill>
                        <a:effectLst/>
                        <a:latin typeface="+mn-lt"/>
                        <a:ea typeface="+mn-ea"/>
                        <a:cs typeface="+mn-cs"/>
                      </a:endParaRPr>
                    </a:p>
                    <a:p>
                      <a:pPr marL="342900" indent="-342900">
                        <a:buFont typeface="Arial" panose="020B0604020202020204" pitchFamily="34" charset="0"/>
                        <a:buChar char="•"/>
                      </a:pPr>
                      <a:r>
                        <a:rPr lang="en-US" sz="2200" b="0" kern="1200" dirty="0">
                          <a:solidFill>
                            <a:schemeClr val="dk1"/>
                          </a:solidFill>
                          <a:effectLst/>
                          <a:latin typeface="+mn-lt"/>
                          <a:ea typeface="+mn-ea"/>
                          <a:cs typeface="+mn-cs"/>
                        </a:rPr>
                        <a:t>Ask clear and concise questions</a:t>
                      </a:r>
                    </a:p>
                    <a:p>
                      <a:pPr marL="342900" indent="-342900">
                        <a:buFont typeface="Arial" panose="020B0604020202020204" pitchFamily="34" charset="0"/>
                        <a:buChar char="•"/>
                      </a:pPr>
                      <a:r>
                        <a:rPr lang="en-US" sz="2200" b="0" kern="1200" dirty="0">
                          <a:solidFill>
                            <a:schemeClr val="dk1"/>
                          </a:solidFill>
                          <a:effectLst/>
                          <a:latin typeface="+mn-lt"/>
                          <a:ea typeface="+mn-ea"/>
                          <a:cs typeface="+mn-cs"/>
                        </a:rPr>
                        <a:t>Identify and prioritize immediate stressors</a:t>
                      </a:r>
                    </a:p>
                    <a:p>
                      <a:pPr marL="342900" indent="-342900">
                        <a:buFont typeface="Arial" panose="020B0604020202020204" pitchFamily="34" charset="0"/>
                        <a:buChar char="•"/>
                      </a:pPr>
                      <a:r>
                        <a:rPr lang="en-US" sz="2200" b="0" kern="1200" dirty="0">
                          <a:solidFill>
                            <a:schemeClr val="dk1"/>
                          </a:solidFill>
                          <a:effectLst/>
                          <a:latin typeface="+mn-lt"/>
                          <a:ea typeface="+mn-ea"/>
                          <a:cs typeface="+mn-cs"/>
                        </a:rPr>
                        <a:t>Seek assistance from colleagues</a:t>
                      </a:r>
                    </a:p>
                    <a:p>
                      <a:pPr marL="342900" indent="-342900">
                        <a:buFont typeface="Arial" panose="020B0604020202020204" pitchFamily="34" charset="0"/>
                        <a:buChar char="•"/>
                      </a:pPr>
                      <a:r>
                        <a:rPr lang="en-US" sz="2200" b="0" kern="1200" dirty="0">
                          <a:solidFill>
                            <a:schemeClr val="dk1"/>
                          </a:solidFill>
                          <a:effectLst/>
                          <a:latin typeface="+mn-lt"/>
                          <a:ea typeface="+mn-ea"/>
                          <a:cs typeface="+mn-cs"/>
                        </a:rPr>
                        <a:t>Contact the school principal, or counselor</a:t>
                      </a:r>
                    </a:p>
                    <a:p>
                      <a:pPr marL="342900" indent="-342900">
                        <a:buFont typeface="Arial" panose="020B0604020202020204" pitchFamily="34" charset="0"/>
                        <a:buChar char="•"/>
                      </a:pPr>
                      <a:r>
                        <a:rPr lang="en-US" sz="2200" b="0" kern="1200" dirty="0">
                          <a:solidFill>
                            <a:schemeClr val="dk1"/>
                          </a:solidFill>
                          <a:effectLst/>
                          <a:latin typeface="+mn-lt"/>
                          <a:ea typeface="+mn-ea"/>
                          <a:cs typeface="+mn-cs"/>
                        </a:rPr>
                        <a:t>Promise privacy</a:t>
                      </a:r>
                      <a:endParaRPr lang="en-US" sz="2200" b="0" dirty="0"/>
                    </a:p>
                  </a:txBody>
                  <a:tcPr/>
                </a:tc>
                <a:tc>
                  <a:txBody>
                    <a:bodyPr/>
                    <a:lstStyle/>
                    <a:p>
                      <a:pPr marL="342900" lvl="0" indent="-342900">
                        <a:buFont typeface="Arial" panose="020B0604020202020204" pitchFamily="34" charset="0"/>
                        <a:buChar char="•"/>
                      </a:pPr>
                      <a:r>
                        <a:rPr lang="en-US" sz="2200" b="0" kern="1200" dirty="0">
                          <a:solidFill>
                            <a:schemeClr val="dk1"/>
                          </a:solidFill>
                          <a:effectLst/>
                          <a:latin typeface="+mn-lt"/>
                          <a:ea typeface="+mn-ea"/>
                          <a:cs typeface="+mn-cs"/>
                        </a:rPr>
                        <a:t>Panic!</a:t>
                      </a:r>
                    </a:p>
                    <a:p>
                      <a:pPr marL="342900" lvl="0" indent="-342900">
                        <a:buFont typeface="Arial" panose="020B0604020202020204" pitchFamily="34" charset="0"/>
                        <a:buChar char="•"/>
                      </a:pPr>
                      <a:r>
                        <a:rPr lang="en-US" sz="2200" b="0" kern="1200" dirty="0">
                          <a:solidFill>
                            <a:schemeClr val="dk1"/>
                          </a:solidFill>
                          <a:effectLst/>
                          <a:latin typeface="+mn-lt"/>
                          <a:ea typeface="+mn-ea"/>
                          <a:cs typeface="+mn-cs"/>
                        </a:rPr>
                        <a:t>Ignore the person’s need to talk</a:t>
                      </a:r>
                    </a:p>
                    <a:p>
                      <a:pPr marL="342900" lvl="0" indent="-342900">
                        <a:buFont typeface="Arial" panose="020B0604020202020204" pitchFamily="34" charset="0"/>
                        <a:buChar char="•"/>
                      </a:pPr>
                      <a:r>
                        <a:rPr lang="en-US" sz="2200" b="0" kern="1200" dirty="0">
                          <a:solidFill>
                            <a:schemeClr val="dk1"/>
                          </a:solidFill>
                          <a:effectLst/>
                          <a:latin typeface="+mn-lt"/>
                          <a:ea typeface="+mn-ea"/>
                          <a:cs typeface="+mn-cs"/>
                        </a:rPr>
                        <a:t>Allow external interruptions</a:t>
                      </a:r>
                    </a:p>
                    <a:p>
                      <a:pPr marL="342900" lvl="0" indent="-342900">
                        <a:buFont typeface="Arial" panose="020B0604020202020204" pitchFamily="34" charset="0"/>
                        <a:buChar char="•"/>
                      </a:pPr>
                      <a:r>
                        <a:rPr lang="en-US" sz="2200" b="0" kern="1200" dirty="0">
                          <a:solidFill>
                            <a:schemeClr val="dk1"/>
                          </a:solidFill>
                          <a:effectLst/>
                          <a:latin typeface="+mn-lt"/>
                          <a:ea typeface="+mn-ea"/>
                          <a:cs typeface="+mn-cs"/>
                        </a:rPr>
                        <a:t>Minimize the student’s distress</a:t>
                      </a:r>
                    </a:p>
                    <a:p>
                      <a:pPr marL="342900" lvl="0" indent="-342900">
                        <a:buFont typeface="Arial" panose="020B0604020202020204" pitchFamily="34" charset="0"/>
                        <a:buChar char="•"/>
                      </a:pPr>
                      <a:r>
                        <a:rPr lang="en-US" sz="2200" b="0" kern="1200" dirty="0">
                          <a:solidFill>
                            <a:schemeClr val="dk1"/>
                          </a:solidFill>
                          <a:effectLst/>
                          <a:latin typeface="+mn-lt"/>
                          <a:ea typeface="+mn-ea"/>
                          <a:cs typeface="+mn-cs"/>
                        </a:rPr>
                        <a:t>Moralize about the student’s thoughts or actions</a:t>
                      </a:r>
                    </a:p>
                    <a:p>
                      <a:pPr marL="342900" lvl="0" indent="-342900">
                        <a:buFont typeface="Arial" panose="020B0604020202020204" pitchFamily="34" charset="0"/>
                        <a:buChar char="•"/>
                      </a:pPr>
                      <a:r>
                        <a:rPr lang="en-US" sz="2200" b="0" kern="1200" dirty="0">
                          <a:solidFill>
                            <a:schemeClr val="dk1"/>
                          </a:solidFill>
                          <a:effectLst/>
                          <a:latin typeface="+mn-lt"/>
                          <a:ea typeface="+mn-ea"/>
                          <a:cs typeface="+mn-cs"/>
                        </a:rPr>
                        <a:t>Focus on solving difficulties presented in the interview</a:t>
                      </a:r>
                    </a:p>
                    <a:p>
                      <a:pPr marL="342900" lvl="0" indent="-342900">
                        <a:buFont typeface="Arial" panose="020B0604020202020204" pitchFamily="34" charset="0"/>
                        <a:buChar char="•"/>
                      </a:pPr>
                      <a:r>
                        <a:rPr lang="en-US" sz="2200" b="0" kern="1200" dirty="0">
                          <a:solidFill>
                            <a:schemeClr val="dk1"/>
                          </a:solidFill>
                          <a:effectLst/>
                          <a:latin typeface="+mn-lt"/>
                          <a:ea typeface="+mn-ea"/>
                          <a:cs typeface="+mn-cs"/>
                        </a:rPr>
                        <a:t>Be reluctant to draw on the expertise of others</a:t>
                      </a:r>
                    </a:p>
                    <a:p>
                      <a:pPr marL="342900" lvl="0" indent="-342900">
                        <a:buFont typeface="Arial" panose="020B0604020202020204" pitchFamily="34" charset="0"/>
                        <a:buChar char="•"/>
                      </a:pPr>
                      <a:r>
                        <a:rPr lang="en-US" sz="2200" b="0" kern="1200" dirty="0">
                          <a:solidFill>
                            <a:schemeClr val="dk1"/>
                          </a:solidFill>
                          <a:effectLst/>
                          <a:latin typeface="+mn-lt"/>
                          <a:ea typeface="+mn-ea"/>
                          <a:cs typeface="+mn-cs"/>
                        </a:rPr>
                        <a:t>Leave the student alone</a:t>
                      </a:r>
                    </a:p>
                    <a:p>
                      <a:pPr marL="342900" indent="-342900">
                        <a:buFont typeface="Arial" panose="020B0604020202020204" pitchFamily="34" charset="0"/>
                        <a:buChar char="•"/>
                      </a:pPr>
                      <a:r>
                        <a:rPr lang="en-US" sz="2200" b="0" kern="1200" dirty="0">
                          <a:solidFill>
                            <a:schemeClr val="dk1"/>
                          </a:solidFill>
                          <a:effectLst/>
                          <a:latin typeface="+mn-lt"/>
                          <a:ea typeface="+mn-ea"/>
                          <a:cs typeface="+mn-cs"/>
                        </a:rPr>
                        <a:t>Promise confidentiality</a:t>
                      </a:r>
                      <a:endParaRPr lang="en-US" sz="2200" b="0" dirty="0"/>
                    </a:p>
                  </a:txBody>
                  <a:tcPr/>
                </a:tc>
                <a:extLst>
                  <a:ext uri="{0D108BD9-81ED-4DB2-BD59-A6C34878D82A}">
                    <a16:rowId xmlns="" xmlns:a16="http://schemas.microsoft.com/office/drawing/2014/main" val="3082273524"/>
                  </a:ext>
                </a:extLst>
              </a:tr>
            </a:tbl>
          </a:graphicData>
        </a:graphic>
      </p:graphicFrame>
      <p:pic>
        <p:nvPicPr>
          <p:cNvPr id="4" name="Picture 3"/>
          <p:cNvPicPr>
            <a:picLocks noChangeAspect="1"/>
          </p:cNvPicPr>
          <p:nvPr/>
        </p:nvPicPr>
        <p:blipFill rotWithShape="1">
          <a:blip r:embed="rId3"/>
          <a:srcRect t="5607" b="5607"/>
          <a:stretch/>
        </p:blipFill>
        <p:spPr>
          <a:xfrm>
            <a:off x="10664768" y="2316480"/>
            <a:ext cx="958271" cy="1028656"/>
          </a:xfrm>
          <a:prstGeom prst="rect">
            <a:avLst/>
          </a:prstGeom>
        </p:spPr>
      </p:pic>
    </p:spTree>
    <p:extLst>
      <p:ext uri="{BB962C8B-B14F-4D97-AF65-F5344CB8AC3E}">
        <p14:creationId xmlns:p14="http://schemas.microsoft.com/office/powerpoint/2010/main" val="39689487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Takeaways</a:t>
            </a:r>
          </a:p>
        </p:txBody>
      </p:sp>
      <p:sp>
        <p:nvSpPr>
          <p:cNvPr id="3" name="Content Placeholder 2"/>
          <p:cNvSpPr>
            <a:spLocks noGrp="1"/>
          </p:cNvSpPr>
          <p:nvPr>
            <p:ph idx="1"/>
          </p:nvPr>
        </p:nvSpPr>
        <p:spPr>
          <a:xfrm>
            <a:off x="144138" y="1421175"/>
            <a:ext cx="11533742" cy="4909287"/>
          </a:xfrm>
        </p:spPr>
        <p:txBody>
          <a:bodyPr>
            <a:normAutofit/>
          </a:bodyPr>
          <a:lstStyle/>
          <a:p>
            <a:r>
              <a:rPr lang="en-US" dirty="0"/>
              <a:t>When speaking with students at risk:</a:t>
            </a:r>
          </a:p>
          <a:p>
            <a:pPr lvl="1"/>
            <a:r>
              <a:rPr lang="en-US" dirty="0"/>
              <a:t>Be non-judgmental</a:t>
            </a:r>
          </a:p>
          <a:p>
            <a:pPr lvl="1"/>
            <a:r>
              <a:rPr lang="en-US" dirty="0"/>
              <a:t>Show compassion</a:t>
            </a:r>
          </a:p>
          <a:p>
            <a:pPr lvl="1"/>
            <a:r>
              <a:rPr lang="en-US" dirty="0"/>
              <a:t>Validate the students feelings</a:t>
            </a:r>
          </a:p>
          <a:p>
            <a:pPr lvl="1"/>
            <a:r>
              <a:rPr lang="en-US" dirty="0"/>
              <a:t>Reinforce the student for their courage in sharing these difficult feelings.</a:t>
            </a:r>
          </a:p>
          <a:p>
            <a:pPr lvl="1"/>
            <a:r>
              <a:rPr lang="en-US" dirty="0"/>
              <a:t>Try not to offer solutions or expressed too much empathy (by sympathy is good!)</a:t>
            </a:r>
          </a:p>
          <a:p>
            <a:pPr lvl="1"/>
            <a:endParaRPr lang="en-US" dirty="0"/>
          </a:p>
          <a:p>
            <a:r>
              <a:rPr lang="en-US" dirty="0"/>
              <a:t>Don’t forget to document</a:t>
            </a:r>
            <a:r>
              <a:rPr lang="en-US" b="1" i="1" dirty="0"/>
              <a:t> </a:t>
            </a:r>
            <a:r>
              <a:rPr lang="en-US" dirty="0"/>
              <a:t>your conversation.</a:t>
            </a:r>
          </a:p>
          <a:p>
            <a:endParaRPr lang="en-US" dirty="0"/>
          </a:p>
          <a:p>
            <a:r>
              <a:rPr lang="en-US" dirty="0"/>
              <a:t>When in doubt, reach out your resources. </a:t>
            </a:r>
            <a:r>
              <a:rPr lang="en-US" b="1" dirty="0"/>
              <a:t>BE A BRIDGE!</a:t>
            </a:r>
          </a:p>
          <a:p>
            <a:pPr lvl="1"/>
            <a:r>
              <a:rPr lang="en-US" dirty="0"/>
              <a:t>Principal, assistant principal, school counselor, community resource, etc.</a:t>
            </a:r>
          </a:p>
        </p:txBody>
      </p:sp>
    </p:spTree>
    <p:extLst>
      <p:ext uri="{BB962C8B-B14F-4D97-AF65-F5344CB8AC3E}">
        <p14:creationId xmlns:p14="http://schemas.microsoft.com/office/powerpoint/2010/main" val="9147915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Responding to a Suicide Threat/Attempt Outside of School</a:t>
            </a:r>
          </a:p>
        </p:txBody>
      </p:sp>
      <p:sp>
        <p:nvSpPr>
          <p:cNvPr id="3" name="Content Placeholder 2"/>
          <p:cNvSpPr>
            <a:spLocks noGrp="1"/>
          </p:cNvSpPr>
          <p:nvPr>
            <p:ph idx="1"/>
          </p:nvPr>
        </p:nvSpPr>
        <p:spPr/>
        <p:txBody>
          <a:bodyPr/>
          <a:lstStyle/>
          <a:p>
            <a:r>
              <a:rPr lang="en-US" dirty="0"/>
              <a:t>Student comes in to school without his/her homework completed.  When questioned, the student says that their work is not complete because they did not plan to be in school today.  During this conversation, the student reveals that they attempted suicide last night.</a:t>
            </a:r>
          </a:p>
          <a:p>
            <a:pPr lvl="1"/>
            <a:r>
              <a:rPr lang="en-US" i="1" dirty="0"/>
              <a:t>Even though this happened outside of the school building respond the way you would to a suicide threat.</a:t>
            </a:r>
          </a:p>
          <a:p>
            <a:endParaRPr lang="en-US" dirty="0"/>
          </a:p>
          <a:p>
            <a:r>
              <a:rPr lang="en-US" dirty="0"/>
              <a:t>Friend of student contacts you because they are worried about the student based on what he/she posted on social media last night.</a:t>
            </a:r>
          </a:p>
          <a:p>
            <a:pPr lvl="1"/>
            <a:r>
              <a:rPr lang="en-US" i="1" dirty="0"/>
              <a:t>Follow procedures for responding to a suicide threat/attempt outside of school</a:t>
            </a:r>
          </a:p>
          <a:p>
            <a:endParaRPr lang="en-US" dirty="0"/>
          </a:p>
          <a:p>
            <a:endParaRPr lang="en-US" dirty="0"/>
          </a:p>
        </p:txBody>
      </p:sp>
    </p:spTree>
    <p:extLst>
      <p:ext uri="{BB962C8B-B14F-4D97-AF65-F5344CB8AC3E}">
        <p14:creationId xmlns:p14="http://schemas.microsoft.com/office/powerpoint/2010/main" val="14337422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to refer</a:t>
            </a:r>
          </a:p>
        </p:txBody>
      </p:sp>
      <p:sp>
        <p:nvSpPr>
          <p:cNvPr id="3" name="Content Placeholder 2"/>
          <p:cNvSpPr>
            <a:spLocks noGrp="1"/>
          </p:cNvSpPr>
          <p:nvPr>
            <p:ph idx="1"/>
          </p:nvPr>
        </p:nvSpPr>
        <p:spPr/>
        <p:txBody>
          <a:bodyPr>
            <a:normAutofit fontScale="92500" lnSpcReduction="10000"/>
          </a:bodyPr>
          <a:lstStyle/>
          <a:p>
            <a:r>
              <a:rPr lang="en-US" dirty="0"/>
              <a:t>Teacher/staff members should:</a:t>
            </a:r>
          </a:p>
          <a:p>
            <a:pPr lvl="1"/>
            <a:r>
              <a:rPr lang="en-US" b="1" dirty="0"/>
              <a:t>Understand</a:t>
            </a:r>
            <a:r>
              <a:rPr lang="en-US" b="1" i="1" dirty="0"/>
              <a:t> </a:t>
            </a:r>
            <a:r>
              <a:rPr lang="en-US" dirty="0"/>
              <a:t>how suicide prevention fits within their role.</a:t>
            </a:r>
          </a:p>
          <a:p>
            <a:pPr lvl="1"/>
            <a:r>
              <a:rPr lang="en-US" b="1" dirty="0"/>
              <a:t>Identify</a:t>
            </a:r>
            <a:r>
              <a:rPr lang="en-US" dirty="0"/>
              <a:t> students who may be at risk for suicide.</a:t>
            </a:r>
          </a:p>
          <a:p>
            <a:pPr lvl="1"/>
            <a:r>
              <a:rPr lang="en-US" b="1" dirty="0"/>
              <a:t>Respond</a:t>
            </a:r>
            <a:r>
              <a:rPr lang="en-US" dirty="0"/>
              <a:t> to students who may be at risk for suicide.</a:t>
            </a:r>
          </a:p>
          <a:p>
            <a:pPr lvl="1"/>
            <a:r>
              <a:rPr lang="en-US" dirty="0"/>
              <a:t>And </a:t>
            </a:r>
            <a:r>
              <a:rPr lang="en-US" b="1" dirty="0"/>
              <a:t>refer</a:t>
            </a:r>
            <a:r>
              <a:rPr lang="en-US" dirty="0"/>
              <a:t> to appropriate school personnel</a:t>
            </a:r>
          </a:p>
          <a:p>
            <a:pPr marL="457200" lvl="1" indent="0">
              <a:buNone/>
            </a:pPr>
            <a:endParaRPr lang="en-US" dirty="0"/>
          </a:p>
          <a:p>
            <a:r>
              <a:rPr lang="en-US" dirty="0"/>
              <a:t>ANY suspicion that a student may be considering suicide must be treated seriously.  It is important that you </a:t>
            </a:r>
            <a:r>
              <a:rPr lang="en-US" b="1" dirty="0"/>
              <a:t>alert the principal </a:t>
            </a:r>
            <a:r>
              <a:rPr lang="en-US" dirty="0"/>
              <a:t>and the school counselor when you concerned about a student.</a:t>
            </a:r>
          </a:p>
          <a:p>
            <a:endParaRPr lang="en-US" dirty="0"/>
          </a:p>
          <a:p>
            <a:r>
              <a:rPr lang="en-US" dirty="0"/>
              <a:t>Principal will contact </a:t>
            </a:r>
            <a:r>
              <a:rPr lang="en-US" b="1" dirty="0"/>
              <a:t>County Crisis Team </a:t>
            </a:r>
            <a:r>
              <a:rPr lang="en-US" dirty="0"/>
              <a:t>(when appropriate)</a:t>
            </a:r>
          </a:p>
        </p:txBody>
      </p:sp>
      <p:pic>
        <p:nvPicPr>
          <p:cNvPr id="4" name="Picture 3" descr="File:Arch bridge icon.svg - Wikimedia Common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3880" y="1729648"/>
            <a:ext cx="4634000" cy="2241373"/>
          </a:xfrm>
          <a:prstGeom prst="rect">
            <a:avLst/>
          </a:prstGeom>
        </p:spPr>
      </p:pic>
    </p:spTree>
    <p:extLst>
      <p:ext uri="{BB962C8B-B14F-4D97-AF65-F5344CB8AC3E}">
        <p14:creationId xmlns:p14="http://schemas.microsoft.com/office/powerpoint/2010/main" val="4230870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Parent Involvement</a:t>
            </a:r>
          </a:p>
        </p:txBody>
      </p:sp>
      <p:sp>
        <p:nvSpPr>
          <p:cNvPr id="3" name="Content Placeholder 2"/>
          <p:cNvSpPr>
            <a:spLocks noGrp="1"/>
          </p:cNvSpPr>
          <p:nvPr>
            <p:ph idx="1"/>
          </p:nvPr>
        </p:nvSpPr>
        <p:spPr/>
        <p:txBody>
          <a:bodyPr/>
          <a:lstStyle/>
          <a:p>
            <a:r>
              <a:rPr lang="en-US" dirty="0"/>
              <a:t>Parents are an integral part of the prevention &amp; intervention processes. </a:t>
            </a:r>
          </a:p>
          <a:p>
            <a:endParaRPr lang="en-US" dirty="0"/>
          </a:p>
          <a:p>
            <a:r>
              <a:rPr lang="en-US" dirty="0"/>
              <a:t>If a student presents as a suicidal threat, the parent or guardian should be notified </a:t>
            </a:r>
            <a:r>
              <a:rPr lang="en-US" i="1" dirty="0"/>
              <a:t>immediately.</a:t>
            </a:r>
          </a:p>
          <a:p>
            <a:endParaRPr lang="en-US" i="1" dirty="0"/>
          </a:p>
          <a:p>
            <a:r>
              <a:rPr lang="en-US" dirty="0"/>
              <a:t>It is helpful when school staff who have a close relationship with the student are included in the conversation (when possible and appropriate within the scope of confidentiality).</a:t>
            </a:r>
          </a:p>
        </p:txBody>
      </p:sp>
    </p:spTree>
    <p:extLst>
      <p:ext uri="{BB962C8B-B14F-4D97-AF65-F5344CB8AC3E}">
        <p14:creationId xmlns:p14="http://schemas.microsoft.com/office/powerpoint/2010/main" val="446721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171" y="210889"/>
            <a:ext cx="6245646" cy="758595"/>
          </a:xfrm>
        </p:spPr>
        <p:txBody>
          <a:bodyPr/>
          <a:lstStyle/>
          <a:p>
            <a:r>
              <a:rPr lang="en-US" dirty="0"/>
              <a:t>Definitions and Key Terms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5519884"/>
              </p:ext>
            </p:extLst>
          </p:nvPr>
        </p:nvGraphicFramePr>
        <p:xfrm>
          <a:off x="721634" y="1780492"/>
          <a:ext cx="10515600" cy="3931920"/>
        </p:xfrm>
        <a:graphic>
          <a:graphicData uri="http://schemas.openxmlformats.org/drawingml/2006/table">
            <a:tbl>
              <a:tblPr firstRow="1" bandRow="1">
                <a:tableStyleId>{69012ECD-51FC-41F1-AA8D-1B2483CD663E}</a:tableStyleId>
              </a:tblPr>
              <a:tblGrid>
                <a:gridCol w="3061771">
                  <a:extLst>
                    <a:ext uri="{9D8B030D-6E8A-4147-A177-3AD203B41FA5}">
                      <a16:colId xmlns="" xmlns:a16="http://schemas.microsoft.com/office/drawing/2014/main" val="4036639386"/>
                    </a:ext>
                  </a:extLst>
                </a:gridCol>
                <a:gridCol w="7453829">
                  <a:extLst>
                    <a:ext uri="{9D8B030D-6E8A-4147-A177-3AD203B41FA5}">
                      <a16:colId xmlns="" xmlns:a16="http://schemas.microsoft.com/office/drawing/2014/main" val="666987903"/>
                    </a:ext>
                  </a:extLst>
                </a:gridCol>
              </a:tblGrid>
              <a:tr h="344853">
                <a:tc>
                  <a:txBody>
                    <a:bodyPr/>
                    <a:lstStyle/>
                    <a:p>
                      <a:r>
                        <a:rPr lang="en-US" dirty="0"/>
                        <a:t>Term</a:t>
                      </a:r>
                    </a:p>
                  </a:txBody>
                  <a:tcPr/>
                </a:tc>
                <a:tc>
                  <a:txBody>
                    <a:bodyPr/>
                    <a:lstStyle/>
                    <a:p>
                      <a:r>
                        <a:rPr lang="en-US" dirty="0"/>
                        <a:t>Definition</a:t>
                      </a:r>
                    </a:p>
                  </a:txBody>
                  <a:tcPr/>
                </a:tc>
                <a:extLst>
                  <a:ext uri="{0D108BD9-81ED-4DB2-BD59-A6C34878D82A}">
                    <a16:rowId xmlns="" xmlns:a16="http://schemas.microsoft.com/office/drawing/2014/main" val="3532185015"/>
                  </a:ext>
                </a:extLst>
              </a:tr>
              <a:tr h="595225">
                <a:tc>
                  <a:txBody>
                    <a:bodyPr/>
                    <a:lstStyle/>
                    <a:p>
                      <a:r>
                        <a:rPr lang="en-US" b="1" dirty="0"/>
                        <a:t>Suicide Ideation</a:t>
                      </a:r>
                    </a:p>
                  </a:txBody>
                  <a:tcPr/>
                </a:tc>
                <a:tc>
                  <a:txBody>
                    <a:bodyPr/>
                    <a:lstStyle/>
                    <a:p>
                      <a:r>
                        <a:rPr lang="en-US" dirty="0"/>
                        <a:t>Thoughts</a:t>
                      </a:r>
                      <a:r>
                        <a:rPr lang="en-US" baseline="0" dirty="0"/>
                        <a:t> of ending one’s own life, regardless of how intense these suicidal thoughts are.</a:t>
                      </a:r>
                      <a:endParaRPr lang="en-US" dirty="0"/>
                    </a:p>
                  </a:txBody>
                  <a:tcPr/>
                </a:tc>
                <a:extLst>
                  <a:ext uri="{0D108BD9-81ED-4DB2-BD59-A6C34878D82A}">
                    <a16:rowId xmlns="" xmlns:a16="http://schemas.microsoft.com/office/drawing/2014/main" val="3267084004"/>
                  </a:ext>
                </a:extLst>
              </a:tr>
              <a:tr h="595225">
                <a:tc>
                  <a:txBody>
                    <a:bodyPr/>
                    <a:lstStyle/>
                    <a:p>
                      <a:r>
                        <a:rPr lang="en-US" b="1" dirty="0"/>
                        <a:t>Suicidal Behavior</a:t>
                      </a:r>
                    </a:p>
                  </a:txBody>
                  <a:tcPr/>
                </a:tc>
                <a:tc>
                  <a:txBody>
                    <a:bodyPr/>
                    <a:lstStyle/>
                    <a:p>
                      <a:r>
                        <a:rPr lang="en-US" dirty="0"/>
                        <a:t>Any behavior resulting in an attempt or preparation for an attempt; this may include</a:t>
                      </a:r>
                      <a:r>
                        <a:rPr lang="en-US" baseline="0" dirty="0"/>
                        <a:t> practicing or rehearsing for the attempt (EX: held gun, got out pills).</a:t>
                      </a:r>
                      <a:endParaRPr lang="en-US" dirty="0"/>
                    </a:p>
                  </a:txBody>
                  <a:tcPr/>
                </a:tc>
                <a:extLst>
                  <a:ext uri="{0D108BD9-81ED-4DB2-BD59-A6C34878D82A}">
                    <a16:rowId xmlns="" xmlns:a16="http://schemas.microsoft.com/office/drawing/2014/main" val="1624494509"/>
                  </a:ext>
                </a:extLst>
              </a:tr>
              <a:tr h="595225">
                <a:tc>
                  <a:txBody>
                    <a:bodyPr/>
                    <a:lstStyle/>
                    <a:p>
                      <a:r>
                        <a:rPr lang="en-US" b="1" dirty="0"/>
                        <a:t>Suicide Attempt</a:t>
                      </a:r>
                    </a:p>
                  </a:txBody>
                  <a:tcPr/>
                </a:tc>
                <a:tc>
                  <a:txBody>
                    <a:bodyPr/>
                    <a:lstStyle/>
                    <a:p>
                      <a:r>
                        <a:rPr lang="en-US" dirty="0"/>
                        <a:t>A non-fatal self-directed potentially injurious behavior with any intent to die as a result of the  behavior.  A suicide attempt</a:t>
                      </a:r>
                      <a:r>
                        <a:rPr lang="en-US" baseline="0" dirty="0"/>
                        <a:t> may or may not result in injury.</a:t>
                      </a:r>
                      <a:endParaRPr lang="en-US" dirty="0"/>
                    </a:p>
                  </a:txBody>
                  <a:tcPr/>
                </a:tc>
                <a:extLst>
                  <a:ext uri="{0D108BD9-81ED-4DB2-BD59-A6C34878D82A}">
                    <a16:rowId xmlns="" xmlns:a16="http://schemas.microsoft.com/office/drawing/2014/main" val="483888893"/>
                  </a:ext>
                </a:extLst>
              </a:tr>
              <a:tr h="344853">
                <a:tc>
                  <a:txBody>
                    <a:bodyPr/>
                    <a:lstStyle/>
                    <a:p>
                      <a:r>
                        <a:rPr lang="en-US" b="1" dirty="0"/>
                        <a:t>Suicide Attempter</a:t>
                      </a:r>
                    </a:p>
                  </a:txBody>
                  <a:tcPr/>
                </a:tc>
                <a:tc>
                  <a:txBody>
                    <a:bodyPr/>
                    <a:lstStyle/>
                    <a:p>
                      <a:r>
                        <a:rPr lang="en-US" dirty="0"/>
                        <a:t>An</a:t>
                      </a:r>
                      <a:r>
                        <a:rPr lang="en-US" baseline="0" dirty="0"/>
                        <a:t> individual who has attempted suicide.</a:t>
                      </a:r>
                      <a:endParaRPr lang="en-US" dirty="0"/>
                    </a:p>
                  </a:txBody>
                  <a:tcPr/>
                </a:tc>
                <a:extLst>
                  <a:ext uri="{0D108BD9-81ED-4DB2-BD59-A6C34878D82A}">
                    <a16:rowId xmlns="" xmlns:a16="http://schemas.microsoft.com/office/drawing/2014/main" val="2978363053"/>
                  </a:ext>
                </a:extLst>
              </a:tr>
              <a:tr h="595225">
                <a:tc>
                  <a:txBody>
                    <a:bodyPr/>
                    <a:lstStyle/>
                    <a:p>
                      <a:r>
                        <a:rPr lang="en-US" b="1" dirty="0"/>
                        <a:t>Suicide</a:t>
                      </a:r>
                    </a:p>
                  </a:txBody>
                  <a:tcPr/>
                </a:tc>
                <a:tc>
                  <a:txBody>
                    <a:bodyPr/>
                    <a:lstStyle/>
                    <a:p>
                      <a:r>
                        <a:rPr lang="en-US" dirty="0"/>
                        <a:t>Death</a:t>
                      </a:r>
                      <a:r>
                        <a:rPr lang="en-US" baseline="0" dirty="0"/>
                        <a:t> caused by self-directed injurious behavior with any intent to die as a result of the behavior.</a:t>
                      </a:r>
                      <a:endParaRPr lang="en-US" dirty="0"/>
                    </a:p>
                  </a:txBody>
                  <a:tcPr/>
                </a:tc>
                <a:extLst>
                  <a:ext uri="{0D108BD9-81ED-4DB2-BD59-A6C34878D82A}">
                    <a16:rowId xmlns="" xmlns:a16="http://schemas.microsoft.com/office/drawing/2014/main" val="4108839354"/>
                  </a:ext>
                </a:extLst>
              </a:tr>
              <a:tr h="595225">
                <a:tc>
                  <a:txBody>
                    <a:bodyPr/>
                    <a:lstStyle/>
                    <a:p>
                      <a:r>
                        <a:rPr lang="en-US" b="1" dirty="0"/>
                        <a:t>Suicide Survivor</a:t>
                      </a:r>
                    </a:p>
                  </a:txBody>
                  <a:tcPr/>
                </a:tc>
                <a:tc>
                  <a:txBody>
                    <a:bodyPr/>
                    <a:lstStyle/>
                    <a:p>
                      <a:r>
                        <a:rPr lang="en-US" dirty="0"/>
                        <a:t>Someone who has lost a lived one to suicide.  Suicide survivors are the</a:t>
                      </a:r>
                      <a:r>
                        <a:rPr lang="en-US" baseline="0" dirty="0"/>
                        <a:t> ones left behind after a suicide loss (not someone who attempted).</a:t>
                      </a:r>
                      <a:endParaRPr lang="en-US" dirty="0"/>
                    </a:p>
                  </a:txBody>
                  <a:tcPr/>
                </a:tc>
                <a:extLst>
                  <a:ext uri="{0D108BD9-81ED-4DB2-BD59-A6C34878D82A}">
                    <a16:rowId xmlns="" xmlns:a16="http://schemas.microsoft.com/office/drawing/2014/main" val="578498236"/>
                  </a:ext>
                </a:extLst>
              </a:tr>
            </a:tbl>
          </a:graphicData>
        </a:graphic>
      </p:graphicFrame>
    </p:spTree>
    <p:extLst>
      <p:ext uri="{BB962C8B-B14F-4D97-AF65-F5344CB8AC3E}">
        <p14:creationId xmlns:p14="http://schemas.microsoft.com/office/powerpoint/2010/main" val="21151597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Things to Consider When Calling Parents</a:t>
            </a:r>
          </a:p>
        </p:txBody>
      </p:sp>
      <p:sp>
        <p:nvSpPr>
          <p:cNvPr id="3" name="Content Placeholder 2"/>
          <p:cNvSpPr>
            <a:spLocks noGrp="1"/>
          </p:cNvSpPr>
          <p:nvPr>
            <p:ph idx="1"/>
          </p:nvPr>
        </p:nvSpPr>
        <p:spPr>
          <a:xfrm>
            <a:off x="144138" y="2075088"/>
            <a:ext cx="11533742" cy="4285562"/>
          </a:xfrm>
        </p:spPr>
        <p:txBody>
          <a:bodyPr/>
          <a:lstStyle/>
          <a:p>
            <a:r>
              <a:rPr lang="en-US" dirty="0"/>
              <a:t>Tell the student you need to call his or her parents because you are concerned about them.</a:t>
            </a:r>
          </a:p>
          <a:p>
            <a:r>
              <a:rPr lang="en-US" dirty="0"/>
              <a:t>Ask for the students input about what to expect during  the phone call.</a:t>
            </a:r>
          </a:p>
          <a:p>
            <a:r>
              <a:rPr lang="en-US" dirty="0"/>
              <a:t>Explain to the student what you are going to say, and keep the student in the room while you make the call.</a:t>
            </a:r>
          </a:p>
          <a:p>
            <a:r>
              <a:rPr lang="en-US" dirty="0"/>
              <a:t>When speaking with the parent, briefly summarize your concern and ask the parent to meet you and the student at the school.</a:t>
            </a:r>
          </a:p>
          <a:p>
            <a:r>
              <a:rPr lang="en-US" dirty="0"/>
              <a:t>Understand that every parent will react differently.</a:t>
            </a:r>
          </a:p>
          <a:p>
            <a:pPr marL="0" indent="0">
              <a:buNone/>
            </a:pPr>
            <a:endParaRPr lang="en-US" dirty="0"/>
          </a:p>
          <a:p>
            <a:endParaRPr lang="en-US" dirty="0"/>
          </a:p>
        </p:txBody>
      </p:sp>
      <p:sp>
        <p:nvSpPr>
          <p:cNvPr id="4" name="TextBox 3"/>
          <p:cNvSpPr txBox="1"/>
          <p:nvPr/>
        </p:nvSpPr>
        <p:spPr>
          <a:xfrm>
            <a:off x="144138" y="1113746"/>
            <a:ext cx="5159169" cy="461665"/>
          </a:xfrm>
          <a:prstGeom prst="rect">
            <a:avLst/>
          </a:prstGeom>
          <a:noFill/>
        </p:spPr>
        <p:txBody>
          <a:bodyPr wrap="square" rtlCol="0">
            <a:spAutoFit/>
          </a:bodyPr>
          <a:lstStyle/>
          <a:p>
            <a:pPr algn="ctr"/>
            <a:r>
              <a:rPr lang="en-US" sz="2400" i="1" dirty="0"/>
              <a:t>Often times, this is a TEAM EFFORT</a:t>
            </a:r>
          </a:p>
        </p:txBody>
      </p:sp>
    </p:spTree>
    <p:extLst>
      <p:ext uri="{BB962C8B-B14F-4D97-AF65-F5344CB8AC3E}">
        <p14:creationId xmlns:p14="http://schemas.microsoft.com/office/powerpoint/2010/main" val="14700909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final thoughts</a:t>
            </a:r>
          </a:p>
        </p:txBody>
      </p:sp>
      <p:sp>
        <p:nvSpPr>
          <p:cNvPr id="3" name="Content Placeholder 2"/>
          <p:cNvSpPr>
            <a:spLocks noGrp="1"/>
          </p:cNvSpPr>
          <p:nvPr>
            <p:ph idx="1"/>
          </p:nvPr>
        </p:nvSpPr>
        <p:spPr/>
        <p:txBody>
          <a:bodyPr>
            <a:normAutofit fontScale="92500"/>
          </a:bodyPr>
          <a:lstStyle/>
          <a:p>
            <a:r>
              <a:rPr lang="en-US" dirty="0"/>
              <a:t>Be aware.  Know the warning signs and don’t ignore them.</a:t>
            </a:r>
          </a:p>
          <a:p>
            <a:r>
              <a:rPr lang="en-US" dirty="0"/>
              <a:t>TAKE ANY WARNING SIGN OR THREAT SERIOUSLY!</a:t>
            </a:r>
            <a:endParaRPr lang="en-US" b="1" dirty="0"/>
          </a:p>
          <a:p>
            <a:r>
              <a:rPr lang="en-US" dirty="0"/>
              <a:t>Know your students past and typical behaviors which can help for early detection.</a:t>
            </a:r>
          </a:p>
          <a:p>
            <a:r>
              <a:rPr lang="en-US" dirty="0"/>
              <a:t>Document everything!</a:t>
            </a:r>
          </a:p>
          <a:p>
            <a:r>
              <a:rPr lang="en-US" dirty="0"/>
              <a:t>Don’t sidestep the issue- </a:t>
            </a:r>
            <a:r>
              <a:rPr lang="en-US" b="1" dirty="0"/>
              <a:t>don’t be afraid to ask if the student is thinking about suicide.</a:t>
            </a:r>
          </a:p>
          <a:p>
            <a:r>
              <a:rPr lang="en-US" dirty="0"/>
              <a:t>Don’t‘ leave the student alone! (they may feel that this may be their only chance).</a:t>
            </a:r>
          </a:p>
          <a:p>
            <a:r>
              <a:rPr lang="en-US" dirty="0"/>
              <a:t>Don’t be morally outraged, angry, or disgusted or attempt to instill fear.</a:t>
            </a:r>
          </a:p>
          <a:p>
            <a:r>
              <a:rPr lang="en-US" dirty="0"/>
              <a:t>Do be sympathetic/ non-judgmental and optimistic.</a:t>
            </a:r>
          </a:p>
        </p:txBody>
      </p:sp>
    </p:spTree>
    <p:extLst>
      <p:ext uri="{BB962C8B-B14F-4D97-AF65-F5344CB8AC3E}">
        <p14:creationId xmlns:p14="http://schemas.microsoft.com/office/powerpoint/2010/main" val="25855705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final thoughts</a:t>
            </a:r>
          </a:p>
        </p:txBody>
      </p:sp>
      <p:sp>
        <p:nvSpPr>
          <p:cNvPr id="3" name="Content Placeholder 2"/>
          <p:cNvSpPr>
            <a:spLocks noGrp="1"/>
          </p:cNvSpPr>
          <p:nvPr>
            <p:ph idx="1"/>
          </p:nvPr>
        </p:nvSpPr>
        <p:spPr>
          <a:xfrm>
            <a:off x="144138" y="1729648"/>
            <a:ext cx="11533742" cy="4772752"/>
          </a:xfrm>
        </p:spPr>
        <p:txBody>
          <a:bodyPr>
            <a:normAutofit fontScale="92500" lnSpcReduction="10000"/>
          </a:bodyPr>
          <a:lstStyle/>
          <a:p>
            <a:pPr>
              <a:lnSpc>
                <a:spcPct val="80000"/>
              </a:lnSpc>
            </a:pPr>
            <a:r>
              <a:rPr lang="en-US" altLang="en-US" b="1" dirty="0">
                <a:ea typeface="ＭＳ Ｐゴシック" panose="020B0600070205080204" pitchFamily="34" charset="-128"/>
              </a:rPr>
              <a:t>Be willing to listen</a:t>
            </a:r>
            <a:r>
              <a:rPr lang="en-US" altLang="en-US" dirty="0">
                <a:ea typeface="ＭＳ Ｐゴシック" panose="020B0600070205080204" pitchFamily="34" charset="-128"/>
              </a:rPr>
              <a:t> &amp; </a:t>
            </a:r>
            <a:r>
              <a:rPr lang="en-US" altLang="en-US" b="1" dirty="0">
                <a:ea typeface="ＭＳ Ｐゴシック" panose="020B0600070205080204" pitchFamily="34" charset="-128"/>
              </a:rPr>
              <a:t>be available</a:t>
            </a:r>
            <a:r>
              <a:rPr lang="en-US" altLang="en-US" dirty="0">
                <a:ea typeface="ＭＳ Ｐゴシック" panose="020B0600070205080204" pitchFamily="34" charset="-128"/>
              </a:rPr>
              <a:t>. Show you care. Show support and concern. Be genuine.</a:t>
            </a:r>
          </a:p>
          <a:p>
            <a:pPr>
              <a:lnSpc>
                <a:spcPct val="80000"/>
              </a:lnSpc>
            </a:pPr>
            <a:r>
              <a:rPr lang="en-US" altLang="en-US" dirty="0">
                <a:ea typeface="ＭＳ Ｐゴシック" panose="020B0600070205080204" pitchFamily="34" charset="-128"/>
              </a:rPr>
              <a:t>Do not judge, argue, lecture, act shocked or give advice.</a:t>
            </a:r>
          </a:p>
          <a:p>
            <a:pPr>
              <a:lnSpc>
                <a:spcPct val="80000"/>
              </a:lnSpc>
            </a:pPr>
            <a:r>
              <a:rPr lang="en-US" altLang="en-US" dirty="0">
                <a:ea typeface="ＭＳ Ｐゴシック" panose="020B0600070205080204" pitchFamily="34" charset="-128"/>
              </a:rPr>
              <a:t>REMEMBER: Talking about suicide does not cause them to be suicidal. Education is key.</a:t>
            </a:r>
          </a:p>
          <a:p>
            <a:pPr>
              <a:lnSpc>
                <a:spcPct val="80000"/>
              </a:lnSpc>
            </a:pPr>
            <a:r>
              <a:rPr lang="en-US" altLang="en-US" dirty="0">
                <a:ea typeface="ＭＳ Ｐゴシック" panose="020B0600070205080204" pitchFamily="34" charset="-128"/>
              </a:rPr>
              <a:t>DO NOT be sworn to secrecy.</a:t>
            </a:r>
          </a:p>
          <a:p>
            <a:pPr>
              <a:lnSpc>
                <a:spcPct val="80000"/>
              </a:lnSpc>
            </a:pPr>
            <a:r>
              <a:rPr lang="en-US" altLang="en-US" dirty="0">
                <a:ea typeface="ＭＳ Ｐゴシック" panose="020B0600070205080204" pitchFamily="34" charset="-128"/>
              </a:rPr>
              <a:t>Don</a:t>
            </a:r>
            <a:r>
              <a:rPr lang="ja-JP" altLang="en-US" dirty="0">
                <a:ea typeface="ＭＳ Ｐゴシック" panose="020B0600070205080204" pitchFamily="34" charset="-128"/>
              </a:rPr>
              <a:t>’</a:t>
            </a:r>
            <a:r>
              <a:rPr lang="en-US" altLang="ja-JP" dirty="0">
                <a:ea typeface="ＭＳ Ｐゴシック" panose="020B0600070205080204" pitchFamily="34" charset="-128"/>
              </a:rPr>
              <a:t>t compare their feelings to your own or others.</a:t>
            </a:r>
          </a:p>
          <a:p>
            <a:pPr>
              <a:lnSpc>
                <a:spcPct val="80000"/>
              </a:lnSpc>
            </a:pPr>
            <a:r>
              <a:rPr lang="en-US" altLang="en-US" dirty="0">
                <a:ea typeface="ＭＳ Ｐゴシック" panose="020B0600070205080204" pitchFamily="34" charset="-128"/>
              </a:rPr>
              <a:t>Reassure them that you will help get them help.</a:t>
            </a:r>
          </a:p>
          <a:p>
            <a:pPr>
              <a:lnSpc>
                <a:spcPct val="80000"/>
              </a:lnSpc>
            </a:pPr>
            <a:r>
              <a:rPr lang="en-US" altLang="en-US" dirty="0">
                <a:ea typeface="ＭＳ Ｐゴシック" panose="020B0600070205080204" pitchFamily="34" charset="-128"/>
              </a:rPr>
              <a:t>Do take action…This student trusted you, so help them! </a:t>
            </a:r>
          </a:p>
          <a:p>
            <a:pPr>
              <a:lnSpc>
                <a:spcPct val="80000"/>
              </a:lnSpc>
            </a:pPr>
            <a:r>
              <a:rPr lang="en-US" altLang="en-US" dirty="0">
                <a:ea typeface="ＭＳ Ｐゴシック" panose="020B0600070205080204" pitchFamily="34" charset="-128"/>
              </a:rPr>
              <a:t>Encourage them to stay in treatment.</a:t>
            </a:r>
          </a:p>
          <a:p>
            <a:pPr>
              <a:lnSpc>
                <a:spcPct val="80000"/>
              </a:lnSpc>
            </a:pPr>
            <a:r>
              <a:rPr lang="en-US" altLang="en-US" b="1" dirty="0">
                <a:ea typeface="ＭＳ Ｐゴシック" panose="020B0600070205080204" pitchFamily="34" charset="-128"/>
              </a:rPr>
              <a:t>BE A BRIDGE- </a:t>
            </a:r>
            <a:r>
              <a:rPr lang="en-US" altLang="en-US" dirty="0">
                <a:ea typeface="ＭＳ Ｐゴシック" panose="020B0600070205080204" pitchFamily="34" charset="-128"/>
              </a:rPr>
              <a:t>Refer to Guidance Director or mental health staff – offer to go with them.</a:t>
            </a:r>
          </a:p>
        </p:txBody>
      </p:sp>
    </p:spTree>
    <p:extLst>
      <p:ext uri="{BB962C8B-B14F-4D97-AF65-F5344CB8AC3E}">
        <p14:creationId xmlns:p14="http://schemas.microsoft.com/office/powerpoint/2010/main" val="20731957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p:txBody>
          <a:bodyPr/>
          <a:lstStyle/>
          <a:p>
            <a:r>
              <a:rPr lang="en-US" b="1" dirty="0"/>
              <a:t>National Suicide Prevention Lifeline</a:t>
            </a:r>
            <a:endParaRPr lang="en-US" dirty="0"/>
          </a:p>
          <a:p>
            <a:pPr lvl="1"/>
            <a:r>
              <a:rPr lang="en-US" dirty="0"/>
              <a:t>Call 1-800-273-TALK (1-800-273-8255)</a:t>
            </a:r>
          </a:p>
          <a:p>
            <a:pPr lvl="1"/>
            <a:r>
              <a:rPr lang="en-US" dirty="0"/>
              <a:t>Online lifeline crisis chat at </a:t>
            </a:r>
            <a:r>
              <a:rPr lang="en-US" u="sng" dirty="0">
                <a:hlinkClick r:id="rId2"/>
              </a:rPr>
              <a:t>https://suicidepreventionlifeline.org/chat/</a:t>
            </a:r>
            <a:endParaRPr lang="en-US" dirty="0"/>
          </a:p>
          <a:p>
            <a:pPr lvl="1"/>
            <a:r>
              <a:rPr lang="en-US" dirty="0"/>
              <a:t>For more information visit </a:t>
            </a:r>
            <a:r>
              <a:rPr lang="en-US" u="sng" dirty="0">
                <a:hlinkClick r:id="rId3"/>
              </a:rPr>
              <a:t>https://suicidepreventionlifeline.org/</a:t>
            </a:r>
            <a:endParaRPr lang="en-US" dirty="0"/>
          </a:p>
          <a:p>
            <a:r>
              <a:rPr lang="en-US" b="1" dirty="0"/>
              <a:t>Philadelphia Crisis Resources</a:t>
            </a:r>
            <a:endParaRPr lang="en-US" dirty="0"/>
          </a:p>
          <a:p>
            <a:pPr lvl="1"/>
            <a:r>
              <a:rPr lang="en-US" u="sng" dirty="0">
                <a:hlinkClick r:id="rId4"/>
              </a:rPr>
              <a:t>https://dbhids.org/</a:t>
            </a:r>
            <a:endParaRPr lang="en-US" dirty="0"/>
          </a:p>
          <a:p>
            <a:pPr lvl="1"/>
            <a:r>
              <a:rPr lang="en-US" dirty="0"/>
              <a:t>Contact Community Behavioral Health (CBH) Member Services at </a:t>
            </a:r>
            <a:r>
              <a:rPr lang="en-US" u="sng" dirty="0"/>
              <a:t>888-545-2600.</a:t>
            </a:r>
            <a:endParaRPr lang="en-US" dirty="0"/>
          </a:p>
          <a:p>
            <a:endParaRPr lang="en-US" dirty="0"/>
          </a:p>
        </p:txBody>
      </p:sp>
    </p:spTree>
    <p:extLst>
      <p:ext uri="{BB962C8B-B14F-4D97-AF65-F5344CB8AC3E}">
        <p14:creationId xmlns:p14="http://schemas.microsoft.com/office/powerpoint/2010/main" val="5887065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Resources</a:t>
            </a:r>
          </a:p>
        </p:txBody>
      </p:sp>
      <p:sp>
        <p:nvSpPr>
          <p:cNvPr id="3" name="Content Placeholder 2"/>
          <p:cNvSpPr>
            <a:spLocks noGrp="1"/>
          </p:cNvSpPr>
          <p:nvPr>
            <p:ph idx="1"/>
          </p:nvPr>
        </p:nvSpPr>
        <p:spPr/>
        <p:txBody>
          <a:bodyPr>
            <a:normAutofit lnSpcReduction="10000"/>
          </a:bodyPr>
          <a:lstStyle/>
          <a:p>
            <a:pPr lvl="0"/>
            <a:r>
              <a:rPr lang="en-US" dirty="0"/>
              <a:t>Suicide Prevention Resource Center Resources for Schools </a:t>
            </a:r>
            <a:r>
              <a:rPr lang="en-US" u="sng" dirty="0">
                <a:hlinkClick r:id="rId3"/>
              </a:rPr>
              <a:t>http://www.sprc.org/settings/schools</a:t>
            </a:r>
            <a:endParaRPr lang="en-US" dirty="0"/>
          </a:p>
          <a:p>
            <a:pPr lvl="0"/>
            <a:r>
              <a:rPr lang="en-US" dirty="0"/>
              <a:t>Society for the Prevention of Teen Suicide </a:t>
            </a:r>
            <a:r>
              <a:rPr lang="en-US" u="sng" dirty="0">
                <a:hlinkClick r:id="rId4"/>
              </a:rPr>
              <a:t>https://www.sptsusa.org/educators/</a:t>
            </a:r>
            <a:endParaRPr lang="en-US" dirty="0"/>
          </a:p>
          <a:p>
            <a:pPr lvl="0"/>
            <a:r>
              <a:rPr lang="en-US" dirty="0"/>
              <a:t>National Suicide Prevention Resource Center: </a:t>
            </a:r>
            <a:r>
              <a:rPr lang="en-US" u="sng" dirty="0">
                <a:hlinkClick r:id="rId5"/>
              </a:rPr>
              <a:t>http://www.sprc.org</a:t>
            </a:r>
            <a:endParaRPr lang="en-US" dirty="0"/>
          </a:p>
          <a:p>
            <a:pPr lvl="0"/>
            <a:r>
              <a:rPr lang="en-US" dirty="0"/>
              <a:t>National Suicide Prevention Lifeline </a:t>
            </a:r>
            <a:r>
              <a:rPr lang="en-US" u="sng" dirty="0">
                <a:hlinkClick r:id="rId6"/>
              </a:rPr>
              <a:t>https://suicidepreventionlifeline.org/</a:t>
            </a:r>
            <a:endParaRPr lang="en-US" dirty="0"/>
          </a:p>
          <a:p>
            <a:pPr lvl="0"/>
            <a:r>
              <a:rPr lang="en-US" dirty="0"/>
              <a:t>American Association of </a:t>
            </a:r>
            <a:r>
              <a:rPr lang="en-US" dirty="0" err="1"/>
              <a:t>Suicidology</a:t>
            </a:r>
            <a:r>
              <a:rPr lang="en-US" dirty="0"/>
              <a:t>: </a:t>
            </a:r>
            <a:r>
              <a:rPr lang="en-US" u="sng" dirty="0">
                <a:hlinkClick r:id="rId7"/>
              </a:rPr>
              <a:t>http://www.suicidology.org</a:t>
            </a:r>
            <a:endParaRPr lang="en-US" dirty="0"/>
          </a:p>
          <a:p>
            <a:pPr lvl="0"/>
            <a:r>
              <a:rPr lang="en-US" dirty="0"/>
              <a:t>American Foundation for Suicide Prevention: </a:t>
            </a:r>
            <a:r>
              <a:rPr lang="en-US" u="sng" dirty="0">
                <a:hlinkClick r:id="rId8"/>
              </a:rPr>
              <a:t>http://www.afsp.org</a:t>
            </a:r>
            <a:endParaRPr lang="en-US" u="sng" dirty="0"/>
          </a:p>
          <a:p>
            <a:r>
              <a:rPr lang="en-US" dirty="0"/>
              <a:t>Delaware County Suicide Prevention Taskforce </a:t>
            </a:r>
            <a:r>
              <a:rPr lang="en-US" u="sng" dirty="0">
                <a:hlinkClick r:id="rId9"/>
              </a:rPr>
              <a:t>http://delcosuicideprevention.org/</a:t>
            </a:r>
            <a:endParaRPr lang="en-US" dirty="0"/>
          </a:p>
          <a:p>
            <a:endParaRPr lang="en-US" dirty="0"/>
          </a:p>
        </p:txBody>
      </p:sp>
    </p:spTree>
    <p:extLst>
      <p:ext uri="{BB962C8B-B14F-4D97-AF65-F5344CB8AC3E}">
        <p14:creationId xmlns:p14="http://schemas.microsoft.com/office/powerpoint/2010/main" val="4443062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Resources Continued</a:t>
            </a:r>
          </a:p>
        </p:txBody>
      </p:sp>
      <p:sp>
        <p:nvSpPr>
          <p:cNvPr id="3" name="Content Placeholder 2"/>
          <p:cNvSpPr>
            <a:spLocks noGrp="1"/>
          </p:cNvSpPr>
          <p:nvPr>
            <p:ph idx="1"/>
          </p:nvPr>
        </p:nvSpPr>
        <p:spPr/>
        <p:txBody>
          <a:bodyPr>
            <a:normAutofit fontScale="85000" lnSpcReduction="10000"/>
          </a:bodyPr>
          <a:lstStyle/>
          <a:p>
            <a:pPr lvl="0"/>
            <a:r>
              <a:rPr lang="en-US" dirty="0"/>
              <a:t>Pennsylvania Youth Suicide Prevention Initiative: </a:t>
            </a:r>
            <a:r>
              <a:rPr lang="en-US" u="sng" dirty="0">
                <a:hlinkClick r:id="rId3"/>
              </a:rPr>
              <a:t>http://www.paspi.org/Training.php</a:t>
            </a:r>
            <a:r>
              <a:rPr lang="en-US" dirty="0"/>
              <a:t> </a:t>
            </a:r>
          </a:p>
          <a:p>
            <a:pPr lvl="0"/>
            <a:r>
              <a:rPr lang="en-US" dirty="0"/>
              <a:t>Fostering Connectedness at School: Information for Teachers and School Staff </a:t>
            </a:r>
            <a:r>
              <a:rPr lang="en-US" u="sng" dirty="0">
                <a:hlinkClick r:id="rId4"/>
              </a:rPr>
              <a:t>https://www.cdc.gov/healthyyouth/protective/pdf/connectedness_teachers.pdf</a:t>
            </a:r>
            <a:endParaRPr lang="en-US" dirty="0"/>
          </a:p>
          <a:p>
            <a:pPr lvl="0"/>
            <a:r>
              <a:rPr lang="en-US" dirty="0"/>
              <a:t>National Action Alliance for Suicide Prevention </a:t>
            </a:r>
            <a:r>
              <a:rPr lang="en-US" u="sng" dirty="0">
                <a:hlinkClick r:id="rId5"/>
              </a:rPr>
              <a:t>https://theactionalliance.org/</a:t>
            </a:r>
            <a:endParaRPr lang="en-US" dirty="0"/>
          </a:p>
          <a:p>
            <a:pPr lvl="0"/>
            <a:r>
              <a:rPr lang="en-US" dirty="0"/>
              <a:t>Active Minds </a:t>
            </a:r>
            <a:r>
              <a:rPr lang="en-US" u="sng" dirty="0">
                <a:hlinkClick r:id="rId6"/>
              </a:rPr>
              <a:t>https://www.activeminds.org</a:t>
            </a:r>
            <a:endParaRPr lang="en-US" dirty="0"/>
          </a:p>
          <a:p>
            <a:pPr lvl="0"/>
            <a:r>
              <a:rPr lang="en-US" dirty="0"/>
              <a:t>The Jason  Foundation </a:t>
            </a:r>
            <a:r>
              <a:rPr lang="en-US" u="sng" dirty="0">
                <a:hlinkClick r:id="rId7"/>
              </a:rPr>
              <a:t>http://jasonfoundation.com/</a:t>
            </a:r>
            <a:endParaRPr lang="en-US" dirty="0"/>
          </a:p>
          <a:p>
            <a:pPr lvl="0"/>
            <a:r>
              <a:rPr lang="en-US" dirty="0"/>
              <a:t>Be the 1 To  </a:t>
            </a:r>
            <a:r>
              <a:rPr lang="en-US" u="sng" dirty="0">
                <a:hlinkClick r:id="rId8"/>
              </a:rPr>
              <a:t>https://www.bethe1to.com/</a:t>
            </a:r>
            <a:endParaRPr lang="en-US" u="sng" dirty="0"/>
          </a:p>
          <a:p>
            <a:pPr lvl="0"/>
            <a:endParaRPr lang="en-US" u="sng" dirty="0"/>
          </a:p>
          <a:p>
            <a:r>
              <a:rPr lang="en-US" dirty="0"/>
              <a:t>Terri A. </a:t>
            </a:r>
            <a:r>
              <a:rPr lang="en-US" dirty="0" err="1"/>
              <a:t>Erbacher</a:t>
            </a:r>
            <a:r>
              <a:rPr lang="en-US" dirty="0"/>
              <a:t>, Jonathan B. Singer &amp; Scott Poland. </a:t>
            </a:r>
            <a:r>
              <a:rPr lang="en-US" i="1" dirty="0"/>
              <a:t>Suicide in Schools: A Practitioner's Guide to Multi-level Prevention,</a:t>
            </a:r>
            <a:r>
              <a:rPr lang="en-US" dirty="0"/>
              <a:t> </a:t>
            </a:r>
            <a:r>
              <a:rPr lang="en-US" i="1" dirty="0"/>
              <a:t>Assessment, Intervention, and </a:t>
            </a:r>
            <a:r>
              <a:rPr lang="en-US" i="1" dirty="0" err="1"/>
              <a:t>Postvention</a:t>
            </a:r>
            <a:r>
              <a:rPr lang="en-US" i="1" dirty="0"/>
              <a:t>. </a:t>
            </a:r>
            <a:r>
              <a:rPr lang="en-US" dirty="0"/>
              <a:t>Routledge, 2015.</a:t>
            </a:r>
          </a:p>
          <a:p>
            <a:pPr lvl="0"/>
            <a:endParaRPr lang="en-US" dirty="0"/>
          </a:p>
          <a:p>
            <a:endParaRPr lang="en-US" dirty="0"/>
          </a:p>
        </p:txBody>
      </p:sp>
      <p:sp>
        <p:nvSpPr>
          <p:cNvPr id="4" name="Rectangle 3"/>
          <p:cNvSpPr/>
          <p:nvPr/>
        </p:nvSpPr>
        <p:spPr>
          <a:xfrm rot="1725107">
            <a:off x="9054641" y="4005590"/>
            <a:ext cx="2889667" cy="523220"/>
          </a:xfrm>
          <a:prstGeom prst="rect">
            <a:avLst/>
          </a:prstGeom>
          <a:noFill/>
        </p:spPr>
        <p:txBody>
          <a:bodyPr wrap="square" lIns="91440" tIns="45720" rIns="91440" bIns="45720">
            <a:spAutoFit/>
          </a:bodyPr>
          <a:lstStyle/>
          <a:p>
            <a:pPr algn="ctr"/>
            <a:r>
              <a:rPr lang="en-US" sz="2800" b="1" baseline="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LOCAL</a:t>
            </a:r>
            <a:r>
              <a:rPr lang="en-US" sz="2800" b="1" cap="none" spc="0" baseline="0" dirty="0">
                <a:ln w="22225">
                  <a:solidFill>
                    <a:schemeClr val="accent2"/>
                  </a:solidFill>
                  <a:prstDash val="solid"/>
                </a:ln>
                <a:solidFill>
                  <a:schemeClr val="accent2">
                    <a:lumMod val="40000"/>
                    <a:lumOff val="60000"/>
                  </a:schemeClr>
                </a:solidFill>
                <a:effectLst/>
              </a:rPr>
              <a:t> </a:t>
            </a:r>
            <a:r>
              <a:rPr lang="en-US" sz="2800" b="1" baseline="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RESOURCE</a:t>
            </a:r>
            <a:endParaRPr lang="en-US" sz="2800" b="1" cap="none" spc="0" dirty="0">
              <a:ln w="22225">
                <a:solidFill>
                  <a:schemeClr val="accent2"/>
                </a:solidFill>
                <a:prstDash val="solid"/>
              </a:ln>
              <a:solidFill>
                <a:schemeClr val="accent2">
                  <a:lumMod val="40000"/>
                  <a:lumOff val="60000"/>
                </a:schemeClr>
              </a:solidFill>
              <a:effectLst/>
            </a:endParaRPr>
          </a:p>
        </p:txBody>
      </p:sp>
      <p:sp>
        <p:nvSpPr>
          <p:cNvPr id="7" name="Down Arrow 6"/>
          <p:cNvSpPr/>
          <p:nvPr/>
        </p:nvSpPr>
        <p:spPr>
          <a:xfrm>
            <a:off x="9377068" y="4267200"/>
            <a:ext cx="350826" cy="548640"/>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81041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171" y="210889"/>
            <a:ext cx="6245646" cy="758595"/>
          </a:xfrm>
        </p:spPr>
        <p:txBody>
          <a:bodyPr/>
          <a:lstStyle/>
          <a:p>
            <a:r>
              <a:rPr lang="en-US" dirty="0"/>
              <a:t>Definitions and Key Terms</a:t>
            </a:r>
          </a:p>
        </p:txBody>
      </p:sp>
      <p:sp>
        <p:nvSpPr>
          <p:cNvPr id="3" name="Content Placeholder 2"/>
          <p:cNvSpPr>
            <a:spLocks noGrp="1"/>
          </p:cNvSpPr>
          <p:nvPr>
            <p:ph idx="1"/>
          </p:nvPr>
        </p:nvSpPr>
        <p:spPr/>
        <p:txBody>
          <a:bodyPr/>
          <a:lstStyle/>
          <a:p>
            <a:r>
              <a:rPr lang="en-US" dirty="0"/>
              <a:t>A note about the term </a:t>
            </a:r>
            <a:r>
              <a:rPr lang="en-US" i="1" dirty="0"/>
              <a:t>“committed suicide.”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475392440"/>
              </p:ext>
            </p:extLst>
          </p:nvPr>
        </p:nvGraphicFramePr>
        <p:xfrm>
          <a:off x="1800645" y="2482365"/>
          <a:ext cx="8128000" cy="2199640"/>
        </p:xfrm>
        <a:graphic>
          <a:graphicData uri="http://schemas.openxmlformats.org/drawingml/2006/table">
            <a:tbl>
              <a:tblPr firstRow="1" bandRow="1">
                <a:tableStyleId>{69012ECD-51FC-41F1-AA8D-1B2483CD663E}</a:tableStyleId>
              </a:tblPr>
              <a:tblGrid>
                <a:gridCol w="3390787">
                  <a:extLst>
                    <a:ext uri="{9D8B030D-6E8A-4147-A177-3AD203B41FA5}">
                      <a16:colId xmlns="" xmlns:a16="http://schemas.microsoft.com/office/drawing/2014/main" val="3030569739"/>
                    </a:ext>
                  </a:extLst>
                </a:gridCol>
                <a:gridCol w="4737213">
                  <a:extLst>
                    <a:ext uri="{9D8B030D-6E8A-4147-A177-3AD203B41FA5}">
                      <a16:colId xmlns="" xmlns:a16="http://schemas.microsoft.com/office/drawing/2014/main" val="4216432262"/>
                    </a:ext>
                  </a:extLst>
                </a:gridCol>
              </a:tblGrid>
              <a:tr h="370840">
                <a:tc>
                  <a:txBody>
                    <a:bodyPr/>
                    <a:lstStyle/>
                    <a:p>
                      <a:r>
                        <a:rPr lang="en-US" dirty="0"/>
                        <a:t>Try to refrain from the use of….</a:t>
                      </a:r>
                    </a:p>
                  </a:txBody>
                  <a:tcPr/>
                </a:tc>
                <a:tc>
                  <a:txBody>
                    <a:bodyPr/>
                    <a:lstStyle/>
                    <a:p>
                      <a:r>
                        <a:rPr lang="en-US" dirty="0"/>
                        <a:t>A better</a:t>
                      </a:r>
                      <a:r>
                        <a:rPr lang="en-US" baseline="0" dirty="0"/>
                        <a:t> option.</a:t>
                      </a:r>
                      <a:endParaRPr lang="en-US" dirty="0"/>
                    </a:p>
                  </a:txBody>
                  <a:tcPr/>
                </a:tc>
                <a:extLst>
                  <a:ext uri="{0D108BD9-81ED-4DB2-BD59-A6C34878D82A}">
                    <a16:rowId xmlns="" xmlns:a16="http://schemas.microsoft.com/office/drawing/2014/main" val="36456642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Committed suicide</a:t>
                      </a:r>
                    </a:p>
                  </a:txBody>
                  <a:tcPr/>
                </a:tc>
                <a:tc>
                  <a:txBody>
                    <a:bodyPr/>
                    <a:lstStyle/>
                    <a:p>
                      <a:r>
                        <a:rPr lang="en-US" dirty="0"/>
                        <a:t>Died by</a:t>
                      </a:r>
                      <a:r>
                        <a:rPr lang="en-US" baseline="0" dirty="0"/>
                        <a:t> suicide</a:t>
                      </a:r>
                    </a:p>
                    <a:p>
                      <a:r>
                        <a:rPr lang="en-US" baseline="0" dirty="0"/>
                        <a:t>Took his or her own life</a:t>
                      </a:r>
                      <a:endParaRPr lang="en-US" dirty="0"/>
                    </a:p>
                  </a:txBody>
                  <a:tcPr/>
                </a:tc>
                <a:extLst>
                  <a:ext uri="{0D108BD9-81ED-4DB2-BD59-A6C34878D82A}">
                    <a16:rowId xmlns="" xmlns:a16="http://schemas.microsoft.com/office/drawing/2014/main" val="74696675"/>
                  </a:ext>
                </a:extLst>
              </a:tr>
              <a:tr h="370840">
                <a:tc>
                  <a:txBody>
                    <a:bodyPr/>
                    <a:lstStyle/>
                    <a:p>
                      <a:r>
                        <a:rPr lang="en-US" b="1" dirty="0"/>
                        <a:t>Successful/Failed Suicide Attempt</a:t>
                      </a:r>
                    </a:p>
                  </a:txBody>
                  <a:tcPr/>
                </a:tc>
                <a:tc>
                  <a:txBody>
                    <a:bodyPr/>
                    <a:lstStyle/>
                    <a:p>
                      <a:r>
                        <a:rPr lang="en-US" dirty="0"/>
                        <a:t>Describe</a:t>
                      </a:r>
                      <a:r>
                        <a:rPr lang="en-US" baseline="0" dirty="0"/>
                        <a:t> suicide attempt as </a:t>
                      </a:r>
                      <a:r>
                        <a:rPr lang="en-US" i="1" baseline="0" dirty="0"/>
                        <a:t>aborted</a:t>
                      </a:r>
                      <a:r>
                        <a:rPr lang="en-US" baseline="0" dirty="0"/>
                        <a:t> (i.e. the person stops himself or herself) or </a:t>
                      </a:r>
                      <a:r>
                        <a:rPr lang="en-US" i="1" baseline="0" dirty="0"/>
                        <a:t>interrupted</a:t>
                      </a:r>
                      <a:r>
                        <a:rPr lang="en-US" baseline="0" dirty="0"/>
                        <a:t> (i.e. an outside circumstance stops the individual)</a:t>
                      </a:r>
                      <a:endParaRPr lang="en-US" i="0" baseline="0" dirty="0"/>
                    </a:p>
                  </a:txBody>
                  <a:tcPr/>
                </a:tc>
                <a:extLst>
                  <a:ext uri="{0D108BD9-81ED-4DB2-BD59-A6C34878D82A}">
                    <a16:rowId xmlns="" xmlns:a16="http://schemas.microsoft.com/office/drawing/2014/main" val="1758678064"/>
                  </a:ext>
                </a:extLst>
              </a:tr>
            </a:tbl>
          </a:graphicData>
        </a:graphic>
      </p:graphicFrame>
    </p:spTree>
    <p:extLst>
      <p:ext uri="{BB962C8B-B14F-4D97-AF65-F5344CB8AC3E}">
        <p14:creationId xmlns:p14="http://schemas.microsoft.com/office/powerpoint/2010/main" val="100037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265" y="217642"/>
            <a:ext cx="4898923" cy="1124462"/>
          </a:xfrm>
        </p:spPr>
        <p:txBody>
          <a:bodyPr/>
          <a:lstStyle/>
          <a:p>
            <a:r>
              <a:rPr lang="en-US" dirty="0"/>
              <a:t>National Statistics</a:t>
            </a:r>
          </a:p>
        </p:txBody>
      </p:sp>
      <p:sp>
        <p:nvSpPr>
          <p:cNvPr id="3" name="Content Placeholder 2"/>
          <p:cNvSpPr>
            <a:spLocks noGrp="1"/>
          </p:cNvSpPr>
          <p:nvPr>
            <p:ph idx="1"/>
          </p:nvPr>
        </p:nvSpPr>
        <p:spPr>
          <a:xfrm>
            <a:off x="383458" y="1784555"/>
            <a:ext cx="10970342" cy="4392408"/>
          </a:xfrm>
        </p:spPr>
        <p:txBody>
          <a:bodyPr/>
          <a:lstStyle/>
          <a:p>
            <a:r>
              <a:rPr lang="en-US" dirty="0"/>
              <a:t>In 2016, nearly 45,000 Americans ages 10 or older died by suicide.</a:t>
            </a:r>
          </a:p>
          <a:p>
            <a:pPr lvl="1"/>
            <a:r>
              <a:rPr lang="en-US" dirty="0"/>
              <a:t>Suicide disproportionately effects middle aged, Caucasian, men.</a:t>
            </a:r>
          </a:p>
          <a:p>
            <a:r>
              <a:rPr lang="en-US" dirty="0"/>
              <a:t>Suicide is the 10</a:t>
            </a:r>
            <a:r>
              <a:rPr lang="en-US" baseline="30000" dirty="0"/>
              <a:t>th</a:t>
            </a:r>
            <a:r>
              <a:rPr lang="en-US" dirty="0"/>
              <a:t> leading cause of death in the US. Suicide rates vary state by state</a:t>
            </a:r>
          </a:p>
          <a:p>
            <a:pPr lvl="1"/>
            <a:r>
              <a:rPr lang="en-US" dirty="0"/>
              <a:t>6.9 per 100,000 residents in Washington DC</a:t>
            </a:r>
          </a:p>
          <a:p>
            <a:pPr lvl="1"/>
            <a:r>
              <a:rPr lang="en-US" dirty="0"/>
              <a:t>29.2 per 100,000 residents in Montana</a:t>
            </a:r>
          </a:p>
          <a:p>
            <a:r>
              <a:rPr lang="en-US" dirty="0"/>
              <a:t>More than 120 suicides occur in the US each day.</a:t>
            </a:r>
          </a:p>
          <a:p>
            <a:r>
              <a:rPr lang="en-US" i="1" dirty="0"/>
              <a:t>For every completed suicide, there are approximately 30 attempts.</a:t>
            </a:r>
          </a:p>
          <a:p>
            <a:r>
              <a:rPr lang="en-US" dirty="0"/>
              <a:t>Suicide rates are rising in all states.</a:t>
            </a:r>
          </a:p>
        </p:txBody>
      </p:sp>
    </p:spTree>
    <p:extLst>
      <p:ext uri="{BB962C8B-B14F-4D97-AF65-F5344CB8AC3E}">
        <p14:creationId xmlns:p14="http://schemas.microsoft.com/office/powerpoint/2010/main" val="2703323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Youth Statistics</a:t>
            </a:r>
          </a:p>
        </p:txBody>
      </p:sp>
      <p:sp>
        <p:nvSpPr>
          <p:cNvPr id="3" name="Content Placeholder 2"/>
          <p:cNvSpPr>
            <a:spLocks noGrp="1"/>
          </p:cNvSpPr>
          <p:nvPr>
            <p:ph idx="1"/>
          </p:nvPr>
        </p:nvSpPr>
        <p:spPr>
          <a:xfrm>
            <a:off x="144138" y="2340244"/>
            <a:ext cx="11533742" cy="3674966"/>
          </a:xfrm>
        </p:spPr>
        <p:txBody>
          <a:bodyPr/>
          <a:lstStyle/>
          <a:p>
            <a:r>
              <a:rPr lang="en-US" dirty="0"/>
              <a:t>Suicide is the SECOND leading cause of death or youth.</a:t>
            </a:r>
          </a:p>
          <a:p>
            <a:pPr lvl="1"/>
            <a:r>
              <a:rPr lang="en-US" dirty="0"/>
              <a:t>Suicide is responsible for more deaths among 10-24 year olds than all natural causes combined (NCHS, 2007; Wyman, et al., 2010).</a:t>
            </a:r>
          </a:p>
        </p:txBody>
      </p:sp>
    </p:spTree>
    <p:extLst>
      <p:ext uri="{BB962C8B-B14F-4D97-AF65-F5344CB8AC3E}">
        <p14:creationId xmlns:p14="http://schemas.microsoft.com/office/powerpoint/2010/main" val="1960561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suicide prevention important in my school?</a:t>
            </a:r>
          </a:p>
        </p:txBody>
      </p:sp>
      <p:sp>
        <p:nvSpPr>
          <p:cNvPr id="3" name="Content Placeholder 2"/>
          <p:cNvSpPr>
            <a:spLocks noGrp="1"/>
          </p:cNvSpPr>
          <p:nvPr>
            <p:ph idx="1"/>
          </p:nvPr>
        </p:nvSpPr>
        <p:spPr>
          <a:xfrm>
            <a:off x="144138" y="1836964"/>
            <a:ext cx="8716833" cy="4346122"/>
          </a:xfrm>
        </p:spPr>
        <p:txBody>
          <a:bodyPr>
            <a:normAutofit lnSpcReduction="10000"/>
          </a:bodyPr>
          <a:lstStyle/>
          <a:p>
            <a:r>
              <a:rPr lang="en-US" b="1" dirty="0"/>
              <a:t>School is a KEY part of a community wide responsibility for responding to behaviors associated with suicidal ideation.</a:t>
            </a:r>
          </a:p>
          <a:p>
            <a:endParaRPr lang="en-US" b="1" dirty="0"/>
          </a:p>
          <a:p>
            <a:r>
              <a:rPr lang="en-US" b="1" dirty="0"/>
              <a:t>Suicide Prevention is also part of what we are already doing to keep kids safe in school.</a:t>
            </a:r>
          </a:p>
          <a:p>
            <a:pPr lvl="1"/>
            <a:r>
              <a:rPr lang="en-US" dirty="0"/>
              <a:t>Maintaining a safe school environment is part of school’s overall mission.</a:t>
            </a:r>
          </a:p>
          <a:p>
            <a:pPr lvl="1"/>
            <a:r>
              <a:rPr lang="en-US" dirty="0"/>
              <a:t>Students’ mental health can affect how well they perform in school.</a:t>
            </a:r>
          </a:p>
          <a:p>
            <a:pPr lvl="1"/>
            <a:r>
              <a:rPr lang="en-US" dirty="0"/>
              <a:t>Suicide can affect the entire school community.</a:t>
            </a:r>
          </a:p>
          <a:p>
            <a:endParaRPr lang="en-US" dirty="0"/>
          </a:p>
        </p:txBody>
      </p:sp>
      <p:pic>
        <p:nvPicPr>
          <p:cNvPr id="4" name="Picture 3" descr="File:Cog-scripted-svg.svg - Wikimedia Common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3766" y="1836964"/>
            <a:ext cx="2561034" cy="3657600"/>
          </a:xfrm>
          <a:prstGeom prst="rect">
            <a:avLst/>
          </a:prstGeom>
        </p:spPr>
      </p:pic>
    </p:spTree>
    <p:extLst>
      <p:ext uri="{BB962C8B-B14F-4D97-AF65-F5344CB8AC3E}">
        <p14:creationId xmlns:p14="http://schemas.microsoft.com/office/powerpoint/2010/main" val="2434434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My School Take Action?</a:t>
            </a:r>
          </a:p>
        </p:txBody>
      </p:sp>
      <p:sp>
        <p:nvSpPr>
          <p:cNvPr id="3" name="Content Placeholder 2"/>
          <p:cNvSpPr>
            <a:spLocks noGrp="1"/>
          </p:cNvSpPr>
          <p:nvPr>
            <p:ph idx="1"/>
          </p:nvPr>
        </p:nvSpPr>
        <p:spPr>
          <a:xfrm>
            <a:off x="144138" y="2190750"/>
            <a:ext cx="11533742" cy="3824460"/>
          </a:xfrm>
        </p:spPr>
        <p:txBody>
          <a:bodyPr/>
          <a:lstStyle/>
          <a:p>
            <a:r>
              <a:rPr lang="en-US" dirty="0"/>
              <a:t>The best way to prevent suicide is to use a comprehensive approach that includes these three components:</a:t>
            </a:r>
          </a:p>
          <a:p>
            <a:pPr lvl="1"/>
            <a:r>
              <a:rPr lang="en-US" dirty="0"/>
              <a:t>Promote emotional well-being and </a:t>
            </a:r>
            <a:r>
              <a:rPr lang="en-US" b="1" dirty="0"/>
              <a:t>connectedness</a:t>
            </a:r>
            <a:r>
              <a:rPr lang="en-US" dirty="0"/>
              <a:t> among all students. </a:t>
            </a:r>
            <a:r>
              <a:rPr lang="en-US" i="1" dirty="0"/>
              <a:t>(Be yourself!)</a:t>
            </a:r>
          </a:p>
          <a:p>
            <a:pPr lvl="1"/>
            <a:r>
              <a:rPr lang="en-US" b="1" dirty="0"/>
              <a:t>Identify</a:t>
            </a:r>
            <a:r>
              <a:rPr lang="en-US" dirty="0"/>
              <a:t> students who may be at risk for suicide and assist them in getting help.</a:t>
            </a:r>
          </a:p>
          <a:p>
            <a:pPr lvl="1"/>
            <a:r>
              <a:rPr lang="en-US" dirty="0"/>
              <a:t>Be prepared to </a:t>
            </a:r>
            <a:r>
              <a:rPr lang="en-US" b="1" dirty="0"/>
              <a:t>respond at different levels</a:t>
            </a:r>
            <a:r>
              <a:rPr lang="en-US" dirty="0"/>
              <a:t> when a suicide death occurs.</a:t>
            </a:r>
          </a:p>
          <a:p>
            <a:pPr lvl="1"/>
            <a:endParaRPr lang="en-US" dirty="0"/>
          </a:p>
          <a:p>
            <a:r>
              <a:rPr lang="en-US" dirty="0"/>
              <a:t>Intervention and Post-intervention procedures in coordination with </a:t>
            </a:r>
            <a:r>
              <a:rPr lang="en-US" b="1" dirty="0"/>
              <a:t>Safe-2-Say</a:t>
            </a:r>
            <a:r>
              <a:rPr lang="en-US" dirty="0"/>
              <a:t> practices, </a:t>
            </a:r>
            <a:r>
              <a:rPr lang="en-US" b="1" dirty="0"/>
              <a:t>Mandated Reporter </a:t>
            </a:r>
            <a:r>
              <a:rPr lang="en-US" dirty="0"/>
              <a:t>and </a:t>
            </a:r>
            <a:r>
              <a:rPr lang="en-US" b="1" dirty="0"/>
              <a:t>Safe Environment </a:t>
            </a:r>
            <a:r>
              <a:rPr lang="en-US" dirty="0"/>
              <a:t>protocols. </a:t>
            </a:r>
          </a:p>
          <a:p>
            <a:endParaRPr lang="en-US" dirty="0"/>
          </a:p>
        </p:txBody>
      </p:sp>
    </p:spTree>
    <p:extLst>
      <p:ext uri="{BB962C8B-B14F-4D97-AF65-F5344CB8AC3E}">
        <p14:creationId xmlns:p14="http://schemas.microsoft.com/office/powerpoint/2010/main" val="1613942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Responsibilities</a:t>
            </a:r>
          </a:p>
        </p:txBody>
      </p:sp>
      <p:sp>
        <p:nvSpPr>
          <p:cNvPr id="3" name="Content Placeholder 2"/>
          <p:cNvSpPr>
            <a:spLocks noGrp="1"/>
          </p:cNvSpPr>
          <p:nvPr>
            <p:ph idx="1"/>
          </p:nvPr>
        </p:nvSpPr>
        <p:spPr/>
        <p:txBody>
          <a:bodyPr>
            <a:normAutofit/>
          </a:bodyPr>
          <a:lstStyle/>
          <a:p>
            <a:r>
              <a:rPr lang="en-US" b="1" dirty="0"/>
              <a:t>School-based personnel are not expected to act as a mental-health professional would. </a:t>
            </a:r>
            <a:r>
              <a:rPr lang="en-US" dirty="0"/>
              <a:t>BUT you know your students best (aside form parents, you probably spend more time with then than anyone else).</a:t>
            </a:r>
          </a:p>
          <a:p>
            <a:pPr marL="0" indent="0">
              <a:buNone/>
            </a:pPr>
            <a:endParaRPr lang="en-US" dirty="0"/>
          </a:p>
          <a:p>
            <a:r>
              <a:rPr lang="en-US" dirty="0"/>
              <a:t>You should be prepared to take prompt and effective action when faced with a student at risk.  This includes:</a:t>
            </a:r>
          </a:p>
          <a:p>
            <a:pPr lvl="1"/>
            <a:r>
              <a:rPr lang="en-US" dirty="0"/>
              <a:t>IDENTIFY &amp; SUPPORT the student.</a:t>
            </a:r>
          </a:p>
          <a:p>
            <a:pPr lvl="1"/>
            <a:r>
              <a:rPr lang="en-US" dirty="0"/>
              <a:t>CONTACT the parent.</a:t>
            </a:r>
          </a:p>
          <a:p>
            <a:pPr lvl="1"/>
            <a:r>
              <a:rPr lang="en-US" dirty="0"/>
              <a:t>REFER to appropriate resources.</a:t>
            </a:r>
          </a:p>
        </p:txBody>
      </p:sp>
      <p:pic>
        <p:nvPicPr>
          <p:cNvPr id="4" name="Picture 3" descr="File:Arch bridge icon.svg - Wikimedia Common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16880" y="3872429"/>
            <a:ext cx="5461000" cy="2641376"/>
          </a:xfrm>
          <a:prstGeom prst="rect">
            <a:avLst/>
          </a:prstGeom>
        </p:spPr>
      </p:pic>
      <p:sp>
        <p:nvSpPr>
          <p:cNvPr id="5" name="Rectangle 4"/>
          <p:cNvSpPr/>
          <p:nvPr/>
        </p:nvSpPr>
        <p:spPr>
          <a:xfrm>
            <a:off x="7798187" y="5590475"/>
            <a:ext cx="2298385" cy="646331"/>
          </a:xfrm>
          <a:prstGeom prst="rect">
            <a:avLst/>
          </a:prstGeom>
          <a:noFill/>
        </p:spPr>
        <p:txBody>
          <a:bodyPr wrap="none" lIns="91440" tIns="45720" rIns="91440" bIns="45720">
            <a:spAutoFit/>
          </a:bodyPr>
          <a:lstStyle/>
          <a:p>
            <a:pPr algn="ctr"/>
            <a:r>
              <a:rPr lang="en-US" sz="3600" b="0" cap="none" spc="0" dirty="0">
                <a:ln w="0"/>
                <a:solidFill>
                  <a:schemeClr val="tx1"/>
                </a:solidFill>
                <a:effectLst>
                  <a:outerShdw blurRad="38100" dist="19050" dir="2700000" algn="tl" rotWithShape="0">
                    <a:schemeClr val="dk1">
                      <a:alpha val="40000"/>
                    </a:schemeClr>
                  </a:outerShdw>
                </a:effectLst>
              </a:rPr>
              <a:t>Be a Bridge</a:t>
            </a:r>
          </a:p>
        </p:txBody>
      </p:sp>
    </p:spTree>
    <p:extLst>
      <p:ext uri="{BB962C8B-B14F-4D97-AF65-F5344CB8AC3E}">
        <p14:creationId xmlns:p14="http://schemas.microsoft.com/office/powerpoint/2010/main" val="1902218152"/>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2831</TotalTime>
  <Words>3310</Words>
  <Application>Microsoft Office PowerPoint</Application>
  <PresentationFormat>Widescreen</PresentationFormat>
  <Paragraphs>425</Paragraphs>
  <Slides>35</Slides>
  <Notes>34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Microsoft JhengHei</vt:lpstr>
      <vt:lpstr>ＭＳ Ｐゴシック</vt:lpstr>
      <vt:lpstr>Arial</vt:lpstr>
      <vt:lpstr>Calibri</vt:lpstr>
      <vt:lpstr>Calibri Light</vt:lpstr>
      <vt:lpstr>Office Theme</vt:lpstr>
      <vt:lpstr>Supporting Students with Mental Health Needs</vt:lpstr>
      <vt:lpstr>Today’s Agenda:</vt:lpstr>
      <vt:lpstr>Definitions and Key Terms</vt:lpstr>
      <vt:lpstr>Definitions and Key Terms</vt:lpstr>
      <vt:lpstr>National Statistics</vt:lpstr>
      <vt:lpstr>Youth Statistics</vt:lpstr>
      <vt:lpstr>Why is suicide prevention important in my school?</vt:lpstr>
      <vt:lpstr>How Can My School Take Action?</vt:lpstr>
      <vt:lpstr>Primary Responsibilities</vt:lpstr>
      <vt:lpstr>Common Myths about Suicide</vt:lpstr>
      <vt:lpstr>Myth vs. Fact</vt:lpstr>
      <vt:lpstr>What Causes Suicide?</vt:lpstr>
      <vt:lpstr>Risk Factors</vt:lpstr>
      <vt:lpstr>Protective Factors</vt:lpstr>
      <vt:lpstr>Protective Factors</vt:lpstr>
      <vt:lpstr>Know the warning signs</vt:lpstr>
      <vt:lpstr>What students may say, and what they really mean</vt:lpstr>
      <vt:lpstr>What does this look like in the school?</vt:lpstr>
      <vt:lpstr>What is a suicidal emergency?</vt:lpstr>
      <vt:lpstr>PowerPoint Presentation</vt:lpstr>
      <vt:lpstr>Proactive Prevention Strategies</vt:lpstr>
      <vt:lpstr>I know it is tough but….  Don’t be afraid to ask the hard questions!</vt:lpstr>
      <vt:lpstr>What NOT to say</vt:lpstr>
      <vt:lpstr>Try to avoid statements like…</vt:lpstr>
      <vt:lpstr>Speaking to a Student About Suicide</vt:lpstr>
      <vt:lpstr>Takeaways</vt:lpstr>
      <vt:lpstr>Responding to a Suicide Threat/Attempt Outside of School</vt:lpstr>
      <vt:lpstr>Where to refer</vt:lpstr>
      <vt:lpstr>Parent Involvement</vt:lpstr>
      <vt:lpstr>Things to Consider When Calling Parents</vt:lpstr>
      <vt:lpstr>Some final thoughts</vt:lpstr>
      <vt:lpstr>Some final thoughts</vt:lpstr>
      <vt:lpstr>Resources</vt:lpstr>
      <vt:lpstr>Online Resources</vt:lpstr>
      <vt:lpstr>Online Resources Continued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Microsoft account</cp:lastModifiedBy>
  <cp:revision>109</cp:revision>
  <dcterms:created xsi:type="dcterms:W3CDTF">2019-09-11T18:23:37Z</dcterms:created>
  <dcterms:modified xsi:type="dcterms:W3CDTF">2020-10-07T15:20:37Z</dcterms:modified>
</cp:coreProperties>
</file>