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9" r:id="rId4"/>
    <p:sldId id="258" r:id="rId5"/>
    <p:sldId id="262" r:id="rId6"/>
    <p:sldId id="268" r:id="rId7"/>
    <p:sldId id="269" r:id="rId8"/>
    <p:sldId id="260" r:id="rId9"/>
    <p:sldId id="347" r:id="rId10"/>
    <p:sldId id="261" r:id="rId11"/>
    <p:sldId id="270" r:id="rId12"/>
    <p:sldId id="263" r:id="rId13"/>
    <p:sldId id="278" r:id="rId14"/>
    <p:sldId id="279" r:id="rId15"/>
    <p:sldId id="280" r:id="rId16"/>
    <p:sldId id="281" r:id="rId17"/>
    <p:sldId id="282" r:id="rId18"/>
    <p:sldId id="283" r:id="rId19"/>
    <p:sldId id="284" r:id="rId20"/>
    <p:sldId id="285" r:id="rId21"/>
    <p:sldId id="277" r:id="rId22"/>
    <p:sldId id="341" r:id="rId23"/>
    <p:sldId id="287" r:id="rId24"/>
    <p:sldId id="271" r:id="rId25"/>
    <p:sldId id="288" r:id="rId26"/>
    <p:sldId id="289" r:id="rId27"/>
    <p:sldId id="290" r:id="rId28"/>
    <p:sldId id="291" r:id="rId29"/>
    <p:sldId id="292" r:id="rId30"/>
    <p:sldId id="293" r:id="rId31"/>
    <p:sldId id="294" r:id="rId32"/>
    <p:sldId id="295" r:id="rId33"/>
    <p:sldId id="296" r:id="rId34"/>
    <p:sldId id="297" r:id="rId35"/>
    <p:sldId id="298" r:id="rId36"/>
    <p:sldId id="342" r:id="rId37"/>
    <p:sldId id="346" r:id="rId38"/>
    <p:sldId id="272" r:id="rId39"/>
    <p:sldId id="301" r:id="rId40"/>
    <p:sldId id="302" r:id="rId41"/>
    <p:sldId id="303" r:id="rId42"/>
    <p:sldId id="304" r:id="rId43"/>
    <p:sldId id="305" r:id="rId44"/>
    <p:sldId id="306" r:id="rId45"/>
    <p:sldId id="307" r:id="rId46"/>
    <p:sldId id="308" r:id="rId47"/>
    <p:sldId id="309" r:id="rId48"/>
    <p:sldId id="310" r:id="rId49"/>
    <p:sldId id="311" r:id="rId50"/>
    <p:sldId id="343" r:id="rId51"/>
    <p:sldId id="313" r:id="rId52"/>
    <p:sldId id="273" r:id="rId53"/>
    <p:sldId id="314" r:id="rId54"/>
    <p:sldId id="315" r:id="rId55"/>
    <p:sldId id="316" r:id="rId56"/>
    <p:sldId id="317" r:id="rId57"/>
    <p:sldId id="318" r:id="rId58"/>
    <p:sldId id="319" r:id="rId59"/>
    <p:sldId id="320" r:id="rId60"/>
    <p:sldId id="321" r:id="rId61"/>
    <p:sldId id="322" r:id="rId62"/>
    <p:sldId id="323" r:id="rId63"/>
    <p:sldId id="324" r:id="rId64"/>
    <p:sldId id="344" r:id="rId65"/>
    <p:sldId id="326" r:id="rId66"/>
    <p:sldId id="274" r:id="rId67"/>
    <p:sldId id="327" r:id="rId68"/>
    <p:sldId id="328" r:id="rId69"/>
    <p:sldId id="329" r:id="rId70"/>
    <p:sldId id="330" r:id="rId71"/>
    <p:sldId id="331" r:id="rId72"/>
    <p:sldId id="332" r:id="rId73"/>
    <p:sldId id="333" r:id="rId74"/>
    <p:sldId id="334" r:id="rId75"/>
    <p:sldId id="335" r:id="rId76"/>
    <p:sldId id="336" r:id="rId77"/>
    <p:sldId id="337" r:id="rId78"/>
    <p:sldId id="345" r:id="rId79"/>
    <p:sldId id="276" r:id="rId80"/>
    <p:sldId id="275" r:id="rId81"/>
    <p:sldId id="351" r:id="rId82"/>
    <p:sldId id="348" r:id="rId83"/>
    <p:sldId id="349" r:id="rId84"/>
    <p:sldId id="350" r:id="rId85"/>
    <p:sldId id="340"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showGuides="1">
      <p:cViewPr varScale="1">
        <p:scale>
          <a:sx n="48" d="100"/>
          <a:sy n="48" d="100"/>
        </p:scale>
        <p:origin x="77" y="158"/>
      </p:cViewPr>
      <p:guideLst>
        <p:guide orient="horz" pos="2136"/>
        <p:guide pos="3792"/>
      </p:guideLst>
    </p:cSldViewPr>
  </p:slideViewPr>
  <p:notesTextViewPr>
    <p:cViewPr>
      <p:scale>
        <a:sx n="1" d="1"/>
        <a:sy n="1" d="1"/>
      </p:scale>
      <p:origin x="0" y="0"/>
    </p:cViewPr>
  </p:notesTextViewPr>
  <p:sorterViewPr>
    <p:cViewPr>
      <p:scale>
        <a:sx n="50" d="100"/>
        <a:sy n="50" d="100"/>
      </p:scale>
      <p:origin x="0" y="-26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AB1D4D-2DA0-4D28-ACFD-704997430B83}"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3667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B1D4D-2DA0-4D28-ACFD-704997430B83}"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702474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B1D4D-2DA0-4D28-ACFD-704997430B83}"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182191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p:nvPr userDrawn="1"/>
        </p:nvPicPr>
        <p:blipFill>
          <a:blip r:embed="rId2">
            <a:clrChange>
              <a:clrFrom>
                <a:srgbClr val="B8C0CB"/>
              </a:clrFrom>
              <a:clrTo>
                <a:srgbClr val="B8C0CB">
                  <a:alpha val="0"/>
                </a:srgbClr>
              </a:clrTo>
            </a:clrChange>
            <a:lum bright="70000" contrast="-70000"/>
            <a:extLst>
              <a:ext uri="{28A0092B-C50C-407E-A947-70E740481C1C}">
                <a14:useLocalDpi xmlns:a14="http://schemas.microsoft.com/office/drawing/2010/main" val="0"/>
              </a:ext>
            </a:extLst>
          </a:blip>
          <a:stretch>
            <a:fillRect/>
          </a:stretch>
        </p:blipFill>
        <p:spPr>
          <a:xfrm>
            <a:off x="6623539" y="4274"/>
            <a:ext cx="5720861" cy="7011378"/>
          </a:xfrm>
          <a:prstGeom prst="rect">
            <a:avLst/>
          </a:prstGeom>
          <a:effectLst>
            <a:reflection endPos="0" dir="5400000" sy="-100000" algn="bl" rotWithShape="0"/>
            <a:softEdge rad="635000"/>
          </a:effec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149277-946B-4FB8-A2A6-232CC0DD293C}"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2741067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49277-946B-4FB8-A2A6-232CC0DD293C}"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2755629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149277-946B-4FB8-A2A6-232CC0DD293C}"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3354874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149277-946B-4FB8-A2A6-232CC0DD293C}"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894369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149277-946B-4FB8-A2A6-232CC0DD293C}" type="datetimeFigureOut">
              <a:rPr lang="en-US" smtClean="0"/>
              <a:t>10/23/2020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4008278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149277-946B-4FB8-A2A6-232CC0DD293C}" type="datetimeFigureOut">
              <a:rPr lang="en-US" smtClean="0"/>
              <a:t>10/23/2020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90467567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49277-946B-4FB8-A2A6-232CC0DD293C}" type="datetimeFigureOut">
              <a:rPr lang="en-US" smtClean="0"/>
              <a:t>10/23/2020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1587712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49277-946B-4FB8-A2A6-232CC0DD293C}"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7349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B1D4D-2DA0-4D28-ACFD-704997430B83}"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3324395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49277-946B-4FB8-A2A6-232CC0DD293C}"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119924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49277-946B-4FB8-A2A6-232CC0DD293C}"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430384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49277-946B-4FB8-A2A6-232CC0DD293C}"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B1977-31BB-4426-90F1-A9D3C26B6D58}" type="slidenum">
              <a:rPr lang="en-US" smtClean="0"/>
              <a:t>‹#›</a:t>
            </a:fld>
            <a:endParaRPr lang="en-US"/>
          </a:p>
        </p:txBody>
      </p:sp>
    </p:spTree>
    <p:extLst>
      <p:ext uri="{BB962C8B-B14F-4D97-AF65-F5344CB8AC3E}">
        <p14:creationId xmlns:p14="http://schemas.microsoft.com/office/powerpoint/2010/main" val="34948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B1D4D-2DA0-4D28-ACFD-704997430B83}" type="datetimeFigureOut">
              <a:rPr lang="en-US" smtClean="0"/>
              <a:t>10/23/2020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94185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AB1D4D-2DA0-4D28-ACFD-704997430B83}"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205070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AB1D4D-2DA0-4D28-ACFD-704997430B83}" type="datetimeFigureOut">
              <a:rPr lang="en-US" smtClean="0"/>
              <a:t>10/23/2020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1443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AB1D4D-2DA0-4D28-ACFD-704997430B83}" type="datetimeFigureOut">
              <a:rPr lang="en-US" smtClean="0"/>
              <a:t>10/23/2020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38712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B1D4D-2DA0-4D28-ACFD-704997430B83}" type="datetimeFigureOut">
              <a:rPr lang="en-US" smtClean="0"/>
              <a:t>10/23/2020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174174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B1D4D-2DA0-4D28-ACFD-704997430B83}"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81071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B1D4D-2DA0-4D28-ACFD-704997430B83}" type="datetimeFigureOut">
              <a:rPr lang="en-US" smtClean="0"/>
              <a:t>10/23/2020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37EF0-C0DE-4CFE-B713-993FEBE17269}" type="slidenum">
              <a:rPr lang="en-US" smtClean="0"/>
              <a:t>‹#›</a:t>
            </a:fld>
            <a:endParaRPr lang="en-US"/>
          </a:p>
        </p:txBody>
      </p:sp>
    </p:spTree>
    <p:extLst>
      <p:ext uri="{BB962C8B-B14F-4D97-AF65-F5344CB8AC3E}">
        <p14:creationId xmlns:p14="http://schemas.microsoft.com/office/powerpoint/2010/main" val="77687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B1D4D-2DA0-4D28-ACFD-704997430B83}" type="datetimeFigureOut">
              <a:rPr lang="en-US" smtClean="0"/>
              <a:t>10/23/2020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37EF0-C0DE-4CFE-B713-993FEBE17269}" type="slidenum">
              <a:rPr lang="en-US" smtClean="0"/>
              <a:t>‹#›</a:t>
            </a:fld>
            <a:endParaRPr lang="en-US"/>
          </a:p>
        </p:txBody>
      </p:sp>
      <p:cxnSp>
        <p:nvCxnSpPr>
          <p:cNvPr id="9" name="Straight Connector 8"/>
          <p:cNvCxnSpPr/>
          <p:nvPr userDrawn="1"/>
        </p:nvCxnSpPr>
        <p:spPr>
          <a:xfrm flipV="1">
            <a:off x="357188" y="242888"/>
            <a:ext cx="11444287" cy="1428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userDrawn="1"/>
        </p:nvCxnSpPr>
        <p:spPr>
          <a:xfrm flipV="1">
            <a:off x="357187" y="6512008"/>
            <a:ext cx="11444287" cy="14287"/>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7531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49277-946B-4FB8-A2A6-232CC0DD293C}" type="datetimeFigureOut">
              <a:rPr lang="en-US" smtClean="0"/>
              <a:t>10/23/2020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B1977-31BB-4426-90F1-A9D3C26B6D58}" type="slidenum">
              <a:rPr lang="en-US" smtClean="0"/>
              <a:t>‹#›</a:t>
            </a:fld>
            <a:endParaRPr lang="en-US"/>
          </a:p>
        </p:txBody>
      </p:sp>
    </p:spTree>
    <p:extLst>
      <p:ext uri="{BB962C8B-B14F-4D97-AF65-F5344CB8AC3E}">
        <p14:creationId xmlns:p14="http://schemas.microsoft.com/office/powerpoint/2010/main" val="21423446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031" y="1140069"/>
            <a:ext cx="6307015" cy="4501662"/>
          </a:xfrm>
        </p:spPr>
        <p:txBody>
          <a:bodyPr>
            <a:normAutofit/>
          </a:bodyPr>
          <a:lstStyle/>
          <a:p>
            <a:pPr algn="ctr"/>
            <a:r>
              <a:rPr lang="en-US" sz="5400" b="1" dirty="0" smtClean="0">
                <a:latin typeface="Brush Script MT" panose="03060802040406070304" pitchFamily="66" charset="0"/>
              </a:rPr>
              <a:t>In the Name of the Father,</a:t>
            </a:r>
            <a:br>
              <a:rPr lang="en-US" sz="5400" b="1" dirty="0" smtClean="0">
                <a:latin typeface="Brush Script MT" panose="03060802040406070304" pitchFamily="66" charset="0"/>
              </a:rPr>
            </a:br>
            <a:r>
              <a:rPr lang="en-US" sz="5400" b="1" dirty="0" smtClean="0">
                <a:latin typeface="Brush Script MT" panose="03060802040406070304" pitchFamily="66" charset="0"/>
              </a:rPr>
              <a:t>and of the Son</a:t>
            </a:r>
            <a:br>
              <a:rPr lang="en-US" sz="5400" b="1" dirty="0" smtClean="0">
                <a:latin typeface="Brush Script MT" panose="03060802040406070304" pitchFamily="66" charset="0"/>
              </a:rPr>
            </a:br>
            <a:r>
              <a:rPr lang="en-US" sz="5400" b="1" dirty="0" smtClean="0">
                <a:latin typeface="Brush Script MT" panose="03060802040406070304" pitchFamily="66" charset="0"/>
              </a:rPr>
              <a:t>and of the Holy Spirit</a:t>
            </a:r>
            <a:br>
              <a:rPr lang="en-US" sz="5400" b="1" dirty="0" smtClean="0">
                <a:latin typeface="Brush Script MT" panose="03060802040406070304" pitchFamily="66" charset="0"/>
              </a:rPr>
            </a:br>
            <a:r>
              <a:rPr lang="en-US" sz="5400" b="1" dirty="0" smtClean="0">
                <a:latin typeface="Brush Script MT" panose="03060802040406070304" pitchFamily="66" charset="0"/>
              </a:rPr>
              <a:t>Amen.</a:t>
            </a:r>
            <a:endParaRPr lang="en-US" sz="5400" b="1" dirty="0">
              <a:latin typeface="Brush Script MT" panose="03060802040406070304" pitchFamily="66" charset="0"/>
            </a:endParaRPr>
          </a:p>
        </p:txBody>
      </p:sp>
      <p:pic>
        <p:nvPicPr>
          <p:cNvPr id="11266" name="Picture 2" descr="Pope St. Pius X on the Ros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414" y="355320"/>
            <a:ext cx="4246197" cy="6071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82482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8523" y="797169"/>
            <a:ext cx="10597662" cy="5632311"/>
          </a:xfrm>
          <a:prstGeom prst="rect">
            <a:avLst/>
          </a:prstGeom>
          <a:noFill/>
        </p:spPr>
        <p:txBody>
          <a:bodyPr wrap="square" rtlCol="0">
            <a:spAutoFit/>
          </a:bodyPr>
          <a:lstStyle/>
          <a:p>
            <a:pPr algn="ctr"/>
            <a:r>
              <a:rPr lang="en-US" sz="3600" b="1" dirty="0">
                <a:solidFill>
                  <a:prstClr val="black"/>
                </a:solidFill>
                <a:latin typeface="Brush Script MT" panose="03060802040406070304" pitchFamily="66" charset="0"/>
              </a:rPr>
              <a:t> </a:t>
            </a:r>
            <a:r>
              <a:rPr lang="en-US" sz="4000" b="1" dirty="0">
                <a:solidFill>
                  <a:prstClr val="black"/>
                </a:solidFill>
                <a:latin typeface="Brush Script MT" panose="03060802040406070304" pitchFamily="66" charset="0"/>
              </a:rPr>
              <a:t>Our Father.</a:t>
            </a:r>
          </a:p>
          <a:p>
            <a:pPr algn="ctr"/>
            <a:r>
              <a:rPr lang="en-US" sz="4000" b="1" dirty="0">
                <a:solidFill>
                  <a:prstClr val="black"/>
                </a:solidFill>
                <a:latin typeface="Brush Script MT" panose="03060802040406070304" pitchFamily="66" charset="0"/>
              </a:rPr>
              <a:t>Who art in heaven,</a:t>
            </a:r>
          </a:p>
          <a:p>
            <a:pPr algn="ctr"/>
            <a:r>
              <a:rPr lang="en-US" sz="4000" b="1" dirty="0">
                <a:solidFill>
                  <a:prstClr val="black"/>
                </a:solidFill>
                <a:latin typeface="Brush Script MT" panose="03060802040406070304" pitchFamily="66" charset="0"/>
              </a:rPr>
              <a:t>Hallowed be Thy Name.</a:t>
            </a:r>
          </a:p>
          <a:p>
            <a:pPr algn="ctr"/>
            <a:r>
              <a:rPr lang="en-US" sz="4000" b="1" dirty="0">
                <a:solidFill>
                  <a:prstClr val="black"/>
                </a:solidFill>
                <a:latin typeface="Brush Script MT" panose="03060802040406070304" pitchFamily="66" charset="0"/>
              </a:rPr>
              <a:t>Thy kingdom come.</a:t>
            </a:r>
          </a:p>
          <a:p>
            <a:pPr algn="ctr"/>
            <a:r>
              <a:rPr lang="en-US" sz="4000" b="1" dirty="0">
                <a:solidFill>
                  <a:prstClr val="black"/>
                </a:solidFill>
                <a:latin typeface="Brush Script MT" panose="03060802040406070304" pitchFamily="66" charset="0"/>
              </a:rPr>
              <a:t>  Thy will be done on earth as it is in heaven</a:t>
            </a:r>
          </a:p>
          <a:p>
            <a:pPr algn="ctr"/>
            <a:r>
              <a:rPr lang="en-US" sz="4000" b="1" dirty="0">
                <a:solidFill>
                  <a:prstClr val="black"/>
                </a:solidFill>
                <a:latin typeface="Brush Script MT" panose="03060802040406070304" pitchFamily="66" charset="0"/>
              </a:rPr>
              <a:t>Give us this day our daily bread and</a:t>
            </a:r>
          </a:p>
          <a:p>
            <a:pPr algn="ctr"/>
            <a:r>
              <a:rPr lang="en-US" sz="4000" b="1" dirty="0">
                <a:solidFill>
                  <a:prstClr val="black"/>
                </a:solidFill>
                <a:latin typeface="Brush Script MT" panose="03060802040406070304" pitchFamily="66" charset="0"/>
              </a:rPr>
              <a:t>Forgive us our trespasses as we forgive those who trespass against us.</a:t>
            </a:r>
          </a:p>
          <a:p>
            <a:pPr algn="ctr"/>
            <a:r>
              <a:rPr lang="en-US" sz="4000" b="1" dirty="0">
                <a:solidFill>
                  <a:prstClr val="black"/>
                </a:solidFill>
                <a:latin typeface="Brush Script MT" panose="03060802040406070304" pitchFamily="66" charset="0"/>
              </a:rPr>
              <a:t>Lead us not into temptation but deliver us from evil.  Amen.</a:t>
            </a:r>
          </a:p>
        </p:txBody>
      </p:sp>
    </p:spTree>
    <p:extLst>
      <p:ext uri="{BB962C8B-B14F-4D97-AF65-F5344CB8AC3E}">
        <p14:creationId xmlns:p14="http://schemas.microsoft.com/office/powerpoint/2010/main" val="3083577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019800" y="51253"/>
            <a:ext cx="645885" cy="6612166"/>
            <a:chOff x="5805710" y="57148"/>
            <a:chExt cx="645885" cy="6612166"/>
          </a:xfrm>
        </p:grpSpPr>
        <p:sp>
          <p:nvSpPr>
            <p:cNvPr id="2" name="Oval 1"/>
            <p:cNvSpPr/>
            <p:nvPr/>
          </p:nvSpPr>
          <p:spPr>
            <a:xfrm>
              <a:off x="5878276" y="57148"/>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885538" y="718457"/>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812971" y="1372504"/>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05710" y="1985733"/>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12967" y="265067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12968" y="330018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56514" y="3975102"/>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12970" y="4677229"/>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49255" y="537391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856514" y="604520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a:blip r:embed="rId3"/>
          <a:stretch>
            <a:fillRect/>
          </a:stretch>
        </p:blipFill>
        <p:spPr>
          <a:xfrm>
            <a:off x="6104804" y="64447"/>
            <a:ext cx="560881" cy="579170"/>
          </a:xfrm>
          <a:prstGeom prst="rect">
            <a:avLst/>
          </a:prstGeom>
        </p:spPr>
      </p:pic>
    </p:spTree>
    <p:extLst>
      <p:ext uri="{BB962C8B-B14F-4D97-AF65-F5344CB8AC3E}">
        <p14:creationId xmlns:p14="http://schemas.microsoft.com/office/powerpoint/2010/main" val="2638100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976256" y="77437"/>
            <a:ext cx="652329" cy="6626926"/>
          </a:xfrm>
          <a:prstGeom prst="rect">
            <a:avLst/>
          </a:prstGeom>
        </p:spPr>
      </p:pic>
      <p:pic>
        <p:nvPicPr>
          <p:cNvPr id="4" name="Picture 3"/>
          <p:cNvPicPr>
            <a:picLocks noChangeAspect="1"/>
          </p:cNvPicPr>
          <p:nvPr/>
        </p:nvPicPr>
        <p:blipFill>
          <a:blip r:embed="rId4"/>
          <a:stretch>
            <a:fillRect/>
          </a:stretch>
        </p:blipFill>
        <p:spPr>
          <a:xfrm>
            <a:off x="6067704" y="773586"/>
            <a:ext cx="560881" cy="579170"/>
          </a:xfrm>
          <a:prstGeom prst="rect">
            <a:avLst/>
          </a:prstGeom>
        </p:spPr>
      </p:pic>
    </p:spTree>
    <p:extLst>
      <p:ext uri="{BB962C8B-B14F-4D97-AF65-F5344CB8AC3E}">
        <p14:creationId xmlns:p14="http://schemas.microsoft.com/office/powerpoint/2010/main" val="2199973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115510" y="174541"/>
            <a:ext cx="652329" cy="6626926"/>
          </a:xfrm>
          <a:prstGeom prst="rect">
            <a:avLst/>
          </a:prstGeom>
        </p:spPr>
      </p:pic>
      <p:pic>
        <p:nvPicPr>
          <p:cNvPr id="3" name="Picture 2"/>
          <p:cNvPicPr>
            <a:picLocks noChangeAspect="1"/>
          </p:cNvPicPr>
          <p:nvPr/>
        </p:nvPicPr>
        <p:blipFill>
          <a:blip r:embed="rId4"/>
          <a:stretch>
            <a:fillRect/>
          </a:stretch>
        </p:blipFill>
        <p:spPr>
          <a:xfrm>
            <a:off x="6142147" y="1500253"/>
            <a:ext cx="560881" cy="579170"/>
          </a:xfrm>
          <a:prstGeom prst="rect">
            <a:avLst/>
          </a:prstGeom>
        </p:spPr>
      </p:pic>
    </p:spTree>
    <p:extLst>
      <p:ext uri="{BB962C8B-B14F-4D97-AF65-F5344CB8AC3E}">
        <p14:creationId xmlns:p14="http://schemas.microsoft.com/office/powerpoint/2010/main" val="487290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4802" y="77437"/>
            <a:ext cx="652329" cy="6626926"/>
          </a:xfrm>
          <a:prstGeom prst="rect">
            <a:avLst/>
          </a:prstGeom>
        </p:spPr>
      </p:pic>
      <p:pic>
        <p:nvPicPr>
          <p:cNvPr id="3" name="Picture 2"/>
          <p:cNvPicPr>
            <a:picLocks noChangeAspect="1"/>
          </p:cNvPicPr>
          <p:nvPr/>
        </p:nvPicPr>
        <p:blipFill>
          <a:blip r:embed="rId4"/>
          <a:stretch>
            <a:fillRect/>
          </a:stretch>
        </p:blipFill>
        <p:spPr>
          <a:xfrm>
            <a:off x="6014802" y="2030143"/>
            <a:ext cx="560881" cy="579170"/>
          </a:xfrm>
          <a:prstGeom prst="rect">
            <a:avLst/>
          </a:prstGeom>
        </p:spPr>
      </p:pic>
    </p:spTree>
    <p:extLst>
      <p:ext uri="{BB962C8B-B14F-4D97-AF65-F5344CB8AC3E}">
        <p14:creationId xmlns:p14="http://schemas.microsoft.com/office/powerpoint/2010/main" val="2884861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161235" y="77437"/>
            <a:ext cx="652329" cy="6626926"/>
          </a:xfrm>
          <a:prstGeom prst="rect">
            <a:avLst/>
          </a:prstGeom>
        </p:spPr>
      </p:pic>
      <p:pic>
        <p:nvPicPr>
          <p:cNvPr id="3" name="Picture 2"/>
          <p:cNvPicPr>
            <a:picLocks noChangeAspect="1"/>
          </p:cNvPicPr>
          <p:nvPr/>
        </p:nvPicPr>
        <p:blipFill>
          <a:blip r:embed="rId4"/>
          <a:stretch>
            <a:fillRect/>
          </a:stretch>
        </p:blipFill>
        <p:spPr>
          <a:xfrm>
            <a:off x="6252683" y="2722324"/>
            <a:ext cx="560881" cy="579170"/>
          </a:xfrm>
          <a:prstGeom prst="rect">
            <a:avLst/>
          </a:prstGeom>
        </p:spPr>
      </p:pic>
    </p:spTree>
    <p:extLst>
      <p:ext uri="{BB962C8B-B14F-4D97-AF65-F5344CB8AC3E}">
        <p14:creationId xmlns:p14="http://schemas.microsoft.com/office/powerpoint/2010/main" val="4076921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69789" y="134038"/>
            <a:ext cx="652329" cy="6626926"/>
          </a:xfrm>
          <a:prstGeom prst="rect">
            <a:avLst/>
          </a:prstGeom>
        </p:spPr>
      </p:pic>
      <p:pic>
        <p:nvPicPr>
          <p:cNvPr id="3" name="Picture 2"/>
          <p:cNvPicPr>
            <a:picLocks noChangeAspect="1"/>
          </p:cNvPicPr>
          <p:nvPr/>
        </p:nvPicPr>
        <p:blipFill>
          <a:blip r:embed="rId4"/>
          <a:stretch>
            <a:fillRect/>
          </a:stretch>
        </p:blipFill>
        <p:spPr>
          <a:xfrm>
            <a:off x="6069789" y="3390900"/>
            <a:ext cx="560881" cy="579170"/>
          </a:xfrm>
          <a:prstGeom prst="rect">
            <a:avLst/>
          </a:prstGeom>
        </p:spPr>
      </p:pic>
    </p:spTree>
    <p:extLst>
      <p:ext uri="{BB962C8B-B14F-4D97-AF65-F5344CB8AC3E}">
        <p14:creationId xmlns:p14="http://schemas.microsoft.com/office/powerpoint/2010/main" val="702704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769835" y="115537"/>
            <a:ext cx="652329" cy="6626926"/>
          </a:xfrm>
          <a:prstGeom prst="rect">
            <a:avLst/>
          </a:prstGeom>
        </p:spPr>
      </p:pic>
      <p:pic>
        <p:nvPicPr>
          <p:cNvPr id="3" name="Picture 2"/>
          <p:cNvPicPr>
            <a:picLocks noChangeAspect="1"/>
          </p:cNvPicPr>
          <p:nvPr/>
        </p:nvPicPr>
        <p:blipFill>
          <a:blip r:embed="rId4"/>
          <a:stretch>
            <a:fillRect/>
          </a:stretch>
        </p:blipFill>
        <p:spPr>
          <a:xfrm>
            <a:off x="5815558" y="4082843"/>
            <a:ext cx="560881" cy="579170"/>
          </a:xfrm>
          <a:prstGeom prst="rect">
            <a:avLst/>
          </a:prstGeom>
        </p:spPr>
      </p:pic>
    </p:spTree>
    <p:extLst>
      <p:ext uri="{BB962C8B-B14F-4D97-AF65-F5344CB8AC3E}">
        <p14:creationId xmlns:p14="http://schemas.microsoft.com/office/powerpoint/2010/main" val="1936100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77437"/>
            <a:ext cx="652329" cy="6626926"/>
          </a:xfrm>
          <a:prstGeom prst="rect">
            <a:avLst/>
          </a:prstGeom>
        </p:spPr>
      </p:pic>
      <p:pic>
        <p:nvPicPr>
          <p:cNvPr id="3" name="Picture 2"/>
          <p:cNvPicPr>
            <a:picLocks noChangeAspect="1"/>
          </p:cNvPicPr>
          <p:nvPr/>
        </p:nvPicPr>
        <p:blipFill>
          <a:blip r:embed="rId4"/>
          <a:stretch>
            <a:fillRect/>
          </a:stretch>
        </p:blipFill>
        <p:spPr>
          <a:xfrm>
            <a:off x="6030686" y="4721472"/>
            <a:ext cx="560881" cy="579170"/>
          </a:xfrm>
          <a:prstGeom prst="rect">
            <a:avLst/>
          </a:prstGeom>
        </p:spPr>
      </p:pic>
    </p:spTree>
    <p:extLst>
      <p:ext uri="{BB962C8B-B14F-4D97-AF65-F5344CB8AC3E}">
        <p14:creationId xmlns:p14="http://schemas.microsoft.com/office/powerpoint/2010/main" val="1040333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0"/>
            <a:ext cx="652329" cy="6626926"/>
          </a:xfrm>
          <a:prstGeom prst="rect">
            <a:avLst/>
          </a:prstGeom>
        </p:spPr>
      </p:pic>
      <p:pic>
        <p:nvPicPr>
          <p:cNvPr id="3" name="Picture 2"/>
          <p:cNvPicPr>
            <a:picLocks noChangeAspect="1"/>
          </p:cNvPicPr>
          <p:nvPr/>
        </p:nvPicPr>
        <p:blipFill>
          <a:blip r:embed="rId4"/>
          <a:stretch>
            <a:fillRect/>
          </a:stretch>
        </p:blipFill>
        <p:spPr>
          <a:xfrm>
            <a:off x="6111248" y="5360101"/>
            <a:ext cx="560881" cy="579170"/>
          </a:xfrm>
          <a:prstGeom prst="rect">
            <a:avLst/>
          </a:prstGeom>
        </p:spPr>
      </p:pic>
    </p:spTree>
    <p:extLst>
      <p:ext uri="{BB962C8B-B14F-4D97-AF65-F5344CB8AC3E}">
        <p14:creationId xmlns:p14="http://schemas.microsoft.com/office/powerpoint/2010/main" val="3727172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Prayers - The Apostles Creed by Catholic Shopping .com | Catholic Shopping .com FREE Digital Download 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86" y="44463"/>
            <a:ext cx="6263944" cy="68135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736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161235" y="115537"/>
            <a:ext cx="652329" cy="6626926"/>
          </a:xfrm>
          <a:prstGeom prst="rect">
            <a:avLst/>
          </a:prstGeom>
        </p:spPr>
      </p:pic>
      <p:sp>
        <p:nvSpPr>
          <p:cNvPr id="3" name="Oval 2"/>
          <p:cNvSpPr/>
          <p:nvPr/>
        </p:nvSpPr>
        <p:spPr>
          <a:xfrm>
            <a:off x="6287421" y="6144234"/>
            <a:ext cx="526143" cy="56663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11982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223" y="425470"/>
            <a:ext cx="4816240" cy="6432530"/>
          </a:xfrm>
          <a:prstGeom prst="rect">
            <a:avLst/>
          </a:prstGeom>
          <a:noFill/>
        </p:spPr>
        <p:txBody>
          <a:bodyPr wrap="square" rtlCol="0">
            <a:spAutoFit/>
          </a:bodyPr>
          <a:lstStyle/>
          <a:p>
            <a:pPr algn="ctr"/>
            <a:r>
              <a:rPr lang="en-US" sz="6600" b="1" dirty="0" smtClean="0">
                <a:solidFill>
                  <a:prstClr val="black"/>
                </a:solidFill>
                <a:latin typeface="Edwardian Script ITC" panose="030303020407070D0804" pitchFamily="66" charset="0"/>
              </a:rPr>
              <a:t>Glory Be to the Father</a:t>
            </a:r>
          </a:p>
          <a:p>
            <a:pPr algn="ctr"/>
            <a:r>
              <a:rPr lang="en-US" sz="4000" b="1" dirty="0" smtClean="0">
                <a:solidFill>
                  <a:prstClr val="black"/>
                </a:solidFill>
                <a:cs typeface="Arial" panose="020B0604020202020204" pitchFamily="34" charset="0"/>
              </a:rPr>
              <a:t>and to the Son</a:t>
            </a:r>
          </a:p>
          <a:p>
            <a:pPr algn="ctr"/>
            <a:r>
              <a:rPr lang="en-US" sz="4000" b="1" dirty="0" smtClean="0">
                <a:solidFill>
                  <a:prstClr val="black"/>
                </a:solidFill>
                <a:cs typeface="Arial" panose="020B0604020202020204" pitchFamily="34" charset="0"/>
              </a:rPr>
              <a:t>and to the Holy Spirit</a:t>
            </a:r>
          </a:p>
          <a:p>
            <a:pPr algn="ctr"/>
            <a:r>
              <a:rPr lang="en-US" sz="4000" b="1" dirty="0" smtClean="0">
                <a:solidFill>
                  <a:prstClr val="black"/>
                </a:solidFill>
                <a:cs typeface="Arial" panose="020B0604020202020204" pitchFamily="34" charset="0"/>
              </a:rPr>
              <a:t>as it was in the beginning, is now, </a:t>
            </a:r>
          </a:p>
          <a:p>
            <a:pPr algn="ctr"/>
            <a:r>
              <a:rPr lang="en-US" sz="4000" b="1" dirty="0" smtClean="0">
                <a:solidFill>
                  <a:prstClr val="black"/>
                </a:solidFill>
                <a:cs typeface="Arial" panose="020B0604020202020204" pitchFamily="34" charset="0"/>
              </a:rPr>
              <a:t>and ever shall be</a:t>
            </a:r>
          </a:p>
          <a:p>
            <a:pPr algn="ctr"/>
            <a:r>
              <a:rPr lang="en-US" sz="4000" b="1" dirty="0" smtClean="0">
                <a:solidFill>
                  <a:prstClr val="black"/>
                </a:solidFill>
                <a:cs typeface="Arial" panose="020B0604020202020204" pitchFamily="34" charset="0"/>
              </a:rPr>
              <a:t>world without end.  Amen.</a:t>
            </a:r>
            <a:endParaRPr lang="en-US" sz="3600" b="1" dirty="0">
              <a:solidFill>
                <a:prstClr val="black"/>
              </a:solidFill>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0906" y="1107808"/>
            <a:ext cx="3989907" cy="5332306"/>
          </a:xfrm>
          <a:prstGeom prst="ellipse">
            <a:avLst/>
          </a:prstGeom>
          <a:ln>
            <a:noFill/>
          </a:ln>
          <a:effectLst>
            <a:softEdge rad="112500"/>
          </a:effectLst>
        </p:spPr>
      </p:pic>
    </p:spTree>
    <p:extLst>
      <p:ext uri="{BB962C8B-B14F-4D97-AF65-F5344CB8AC3E}">
        <p14:creationId xmlns:p14="http://schemas.microsoft.com/office/powerpoint/2010/main" val="1756336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537" y="538753"/>
            <a:ext cx="4395111" cy="5704293"/>
          </a:xfrm>
          <a:prstGeom prst="rect">
            <a:avLst/>
          </a:prstGeom>
          <a:ln w="2286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97" y="801412"/>
            <a:ext cx="3792067" cy="4952903"/>
          </a:xfrm>
          <a:prstGeom prst="ellipse">
            <a:avLst/>
          </a:prstGeom>
          <a:ln>
            <a:noFill/>
          </a:ln>
          <a:effectLst>
            <a:softEdge rad="112500"/>
          </a:effectLst>
        </p:spPr>
      </p:pic>
    </p:spTree>
    <p:extLst>
      <p:ext uri="{BB962C8B-B14F-4D97-AF65-F5344CB8AC3E}">
        <p14:creationId xmlns:p14="http://schemas.microsoft.com/office/powerpoint/2010/main" val="305026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754"/>
            <a:ext cx="10515600" cy="1325563"/>
          </a:xfrm>
        </p:spPr>
        <p:txBody>
          <a:bodyPr/>
          <a:lstStyle/>
          <a:p>
            <a:pPr algn="ctr"/>
            <a:r>
              <a:rPr lang="en-US" b="1" dirty="0" smtClean="0">
                <a:solidFill>
                  <a:srgbClr val="0070C0"/>
                </a:solidFill>
              </a:rPr>
              <a:t>2</a:t>
            </a:r>
            <a:r>
              <a:rPr lang="en-US" b="1" baseline="30000" dirty="0" smtClean="0">
                <a:solidFill>
                  <a:srgbClr val="0070C0"/>
                </a:solidFill>
              </a:rPr>
              <a:t>nd</a:t>
            </a:r>
            <a:r>
              <a:rPr lang="en-US" b="1" dirty="0" smtClean="0">
                <a:solidFill>
                  <a:srgbClr val="0070C0"/>
                </a:solidFill>
              </a:rPr>
              <a:t> Joyful Mystery – The Visitation</a:t>
            </a:r>
            <a:endParaRPr lang="en-US" b="1" dirty="0">
              <a:solidFill>
                <a:srgbClr val="0070C0"/>
              </a:solidFill>
            </a:endParaRPr>
          </a:p>
        </p:txBody>
      </p:sp>
      <p:sp>
        <p:nvSpPr>
          <p:cNvPr id="4" name="Rectangle 3"/>
          <p:cNvSpPr/>
          <p:nvPr/>
        </p:nvSpPr>
        <p:spPr>
          <a:xfrm>
            <a:off x="4550949" y="2506296"/>
            <a:ext cx="7078717" cy="3416320"/>
          </a:xfrm>
          <a:prstGeom prst="rect">
            <a:avLst/>
          </a:prstGeom>
        </p:spPr>
        <p:txBody>
          <a:bodyPr wrap="square">
            <a:spAutoFit/>
          </a:bodyPr>
          <a:lstStyle/>
          <a:p>
            <a:r>
              <a:rPr lang="en-US" sz="2400" dirty="0" smtClean="0"/>
              <a:t>This mystery reminds us that like </a:t>
            </a:r>
            <a:r>
              <a:rPr lang="en-US" sz="2400" dirty="0"/>
              <a:t>Elizabeth, we should be eager to recognize Christ in </a:t>
            </a:r>
            <a:r>
              <a:rPr lang="en-US" sz="2400" dirty="0" smtClean="0"/>
              <a:t>others. Like </a:t>
            </a:r>
            <a:r>
              <a:rPr lang="en-US" sz="2400" dirty="0"/>
              <a:t>Mary, we should bring </a:t>
            </a:r>
            <a:r>
              <a:rPr lang="en-US" sz="2400" dirty="0" smtClean="0"/>
              <a:t>Jesus </a:t>
            </a:r>
            <a:r>
              <a:rPr lang="en-US" sz="2400" dirty="0"/>
              <a:t>into the </a:t>
            </a:r>
            <a:r>
              <a:rPr lang="en-US" sz="2400" dirty="0" smtClean="0"/>
              <a:t>lives and homes </a:t>
            </a:r>
            <a:r>
              <a:rPr lang="en-US" sz="2400" dirty="0"/>
              <a:t>of others.</a:t>
            </a:r>
          </a:p>
          <a:p>
            <a:r>
              <a:rPr lang="en-US" sz="2400" dirty="0" smtClean="0"/>
              <a:t>Mary’s </a:t>
            </a:r>
            <a:r>
              <a:rPr lang="en-US" sz="2400" dirty="0"/>
              <a:t>first Christian </a:t>
            </a:r>
            <a:r>
              <a:rPr lang="en-US" sz="2400" dirty="0" smtClean="0"/>
              <a:t>responsibility </a:t>
            </a:r>
            <a:r>
              <a:rPr lang="en-US" sz="2400" dirty="0"/>
              <a:t>was doing household chores. </a:t>
            </a:r>
            <a:r>
              <a:rPr lang="en-US" sz="2400" dirty="0" smtClean="0"/>
              <a:t>Like Mary, our </a:t>
            </a:r>
            <a:r>
              <a:rPr lang="en-US" sz="2400" dirty="0"/>
              <a:t>Christian life means </a:t>
            </a:r>
            <a:r>
              <a:rPr lang="en-US" sz="2400" dirty="0" smtClean="0"/>
              <a:t>doing small </a:t>
            </a:r>
            <a:r>
              <a:rPr lang="en-US" sz="2400" dirty="0"/>
              <a:t>things </a:t>
            </a:r>
            <a:r>
              <a:rPr lang="en-US" sz="2400" dirty="0" smtClean="0"/>
              <a:t>with </a:t>
            </a:r>
            <a:r>
              <a:rPr lang="en-US" sz="2400" dirty="0"/>
              <a:t>love.</a:t>
            </a:r>
          </a:p>
          <a:p>
            <a:r>
              <a:rPr lang="en-US" sz="2400" dirty="0" smtClean="0"/>
              <a:t>Let us pray for the grace to be a messenger of God’s love to others and to do the small things we do each day with love.</a:t>
            </a:r>
            <a:endParaRPr lang="en-US" sz="2400" dirty="0"/>
          </a:p>
        </p:txBody>
      </p:sp>
      <p:sp>
        <p:nvSpPr>
          <p:cNvPr id="5" name="Rectangle 4"/>
          <p:cNvSpPr/>
          <p:nvPr/>
        </p:nvSpPr>
        <p:spPr>
          <a:xfrm>
            <a:off x="4929810" y="1182857"/>
            <a:ext cx="5863506" cy="1077218"/>
          </a:xfrm>
          <a:prstGeom prst="rect">
            <a:avLst/>
          </a:prstGeom>
        </p:spPr>
        <p:txBody>
          <a:bodyPr wrap="square">
            <a:spAutoFit/>
          </a:bodyPr>
          <a:lstStyle/>
          <a:p>
            <a:r>
              <a:rPr lang="en-US" sz="1600" i="1" dirty="0">
                <a:latin typeface="Times New Roman" panose="02020603050405020304" pitchFamily="18" charset="0"/>
                <a:cs typeface="Times New Roman" panose="02020603050405020304" pitchFamily="18" charset="0"/>
              </a:rPr>
              <a:t>Mary said: “My soul proclaims the greatness of the Lord; my spirit rejoices in God my savior. For he has looked upon his handmaid’s lowliness; behold, from now on will all ages call me blessed</a:t>
            </a:r>
            <a:r>
              <a:rPr lang="en-US" sz="1600" i="1" dirty="0" smtClean="0">
                <a:latin typeface="Times New Roman" panose="02020603050405020304" pitchFamily="18" charset="0"/>
                <a:cs typeface="Times New Roman" panose="02020603050405020304" pitchFamily="18" charset="0"/>
              </a:rPr>
              <a:t>.”  Luke 1:48)</a:t>
            </a:r>
            <a:endParaRPr lang="en-US" sz="1400" i="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728" y="1182857"/>
            <a:ext cx="3232832" cy="4933061"/>
          </a:xfrm>
          <a:prstGeom prst="ellipse">
            <a:avLst/>
          </a:prstGeom>
          <a:ln>
            <a:noFill/>
          </a:ln>
          <a:effectLst>
            <a:softEdge rad="112500"/>
          </a:effectLst>
        </p:spPr>
      </p:pic>
    </p:spTree>
    <p:extLst>
      <p:ext uri="{BB962C8B-B14F-4D97-AF65-F5344CB8AC3E}">
        <p14:creationId xmlns:p14="http://schemas.microsoft.com/office/powerpoint/2010/main" val="3850880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8523" y="797169"/>
            <a:ext cx="10597662" cy="5632311"/>
          </a:xfrm>
          <a:prstGeom prst="rect">
            <a:avLst/>
          </a:prstGeom>
          <a:noFill/>
        </p:spPr>
        <p:txBody>
          <a:bodyPr wrap="square" rtlCol="0">
            <a:spAutoFit/>
          </a:bodyPr>
          <a:lstStyle/>
          <a:p>
            <a:pPr algn="ctr"/>
            <a:r>
              <a:rPr lang="en-US" sz="3600" b="1" dirty="0">
                <a:solidFill>
                  <a:prstClr val="black"/>
                </a:solidFill>
                <a:latin typeface="Brush Script MT" panose="03060802040406070304" pitchFamily="66" charset="0"/>
              </a:rPr>
              <a:t> </a:t>
            </a:r>
            <a:r>
              <a:rPr lang="en-US" sz="4000" b="1" dirty="0">
                <a:solidFill>
                  <a:prstClr val="black"/>
                </a:solidFill>
                <a:latin typeface="Brush Script MT" panose="03060802040406070304" pitchFamily="66" charset="0"/>
              </a:rPr>
              <a:t>Our Father.</a:t>
            </a:r>
          </a:p>
          <a:p>
            <a:pPr algn="ctr"/>
            <a:r>
              <a:rPr lang="en-US" sz="4000" b="1" dirty="0">
                <a:solidFill>
                  <a:prstClr val="black"/>
                </a:solidFill>
                <a:latin typeface="Brush Script MT" panose="03060802040406070304" pitchFamily="66" charset="0"/>
              </a:rPr>
              <a:t>Who art in heaven,</a:t>
            </a:r>
          </a:p>
          <a:p>
            <a:pPr algn="ctr"/>
            <a:r>
              <a:rPr lang="en-US" sz="4000" b="1" dirty="0">
                <a:solidFill>
                  <a:prstClr val="black"/>
                </a:solidFill>
                <a:latin typeface="Brush Script MT" panose="03060802040406070304" pitchFamily="66" charset="0"/>
              </a:rPr>
              <a:t>Hallowed be Thy Name.</a:t>
            </a:r>
          </a:p>
          <a:p>
            <a:pPr algn="ctr"/>
            <a:r>
              <a:rPr lang="en-US" sz="4000" b="1" dirty="0">
                <a:solidFill>
                  <a:prstClr val="black"/>
                </a:solidFill>
                <a:latin typeface="Brush Script MT" panose="03060802040406070304" pitchFamily="66" charset="0"/>
              </a:rPr>
              <a:t>Thy kingdom come.</a:t>
            </a:r>
          </a:p>
          <a:p>
            <a:pPr algn="ctr"/>
            <a:r>
              <a:rPr lang="en-US" sz="4000" b="1" dirty="0">
                <a:solidFill>
                  <a:prstClr val="black"/>
                </a:solidFill>
                <a:latin typeface="Brush Script MT" panose="03060802040406070304" pitchFamily="66" charset="0"/>
              </a:rPr>
              <a:t>  Thy will be done on earth as it is in heaven</a:t>
            </a:r>
          </a:p>
          <a:p>
            <a:pPr algn="ctr"/>
            <a:r>
              <a:rPr lang="en-US" sz="4000" b="1" dirty="0">
                <a:solidFill>
                  <a:prstClr val="black"/>
                </a:solidFill>
                <a:latin typeface="Brush Script MT" panose="03060802040406070304" pitchFamily="66" charset="0"/>
              </a:rPr>
              <a:t>Give us this day our daily bread and</a:t>
            </a:r>
          </a:p>
          <a:p>
            <a:pPr algn="ctr"/>
            <a:r>
              <a:rPr lang="en-US" sz="4000" b="1" dirty="0">
                <a:solidFill>
                  <a:prstClr val="black"/>
                </a:solidFill>
                <a:latin typeface="Brush Script MT" panose="03060802040406070304" pitchFamily="66" charset="0"/>
              </a:rPr>
              <a:t>Forgive us our trespasses as we forgive those who trespass against us.</a:t>
            </a:r>
          </a:p>
          <a:p>
            <a:pPr algn="ctr"/>
            <a:r>
              <a:rPr lang="en-US" sz="4000" b="1" dirty="0">
                <a:solidFill>
                  <a:prstClr val="black"/>
                </a:solidFill>
                <a:latin typeface="Brush Script MT" panose="03060802040406070304" pitchFamily="66" charset="0"/>
              </a:rPr>
              <a:t>Lead us not into temptation but deliver us from evil.  Amen.</a:t>
            </a:r>
          </a:p>
        </p:txBody>
      </p:sp>
    </p:spTree>
    <p:extLst>
      <p:ext uri="{BB962C8B-B14F-4D97-AF65-F5344CB8AC3E}">
        <p14:creationId xmlns:p14="http://schemas.microsoft.com/office/powerpoint/2010/main" val="3541182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57" y="23909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019800" y="51253"/>
            <a:ext cx="645885" cy="6612166"/>
            <a:chOff x="5805710" y="57148"/>
            <a:chExt cx="645885" cy="6612166"/>
          </a:xfrm>
        </p:grpSpPr>
        <p:sp>
          <p:nvSpPr>
            <p:cNvPr id="2" name="Oval 1"/>
            <p:cNvSpPr/>
            <p:nvPr/>
          </p:nvSpPr>
          <p:spPr>
            <a:xfrm>
              <a:off x="5878276" y="57148"/>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5885538" y="718457"/>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5812971" y="1372504"/>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5805710" y="1985733"/>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812967" y="265067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812968" y="330018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5856514" y="3975102"/>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5812970" y="4677229"/>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5849255" y="537391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5856514" y="604520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4" name="Picture 13"/>
          <p:cNvPicPr>
            <a:picLocks noChangeAspect="1"/>
          </p:cNvPicPr>
          <p:nvPr/>
        </p:nvPicPr>
        <p:blipFill>
          <a:blip r:embed="rId3"/>
          <a:stretch>
            <a:fillRect/>
          </a:stretch>
        </p:blipFill>
        <p:spPr>
          <a:xfrm>
            <a:off x="6104804" y="64447"/>
            <a:ext cx="560881" cy="579170"/>
          </a:xfrm>
          <a:prstGeom prst="rect">
            <a:avLst/>
          </a:prstGeom>
        </p:spPr>
      </p:pic>
    </p:spTree>
    <p:extLst>
      <p:ext uri="{BB962C8B-B14F-4D97-AF65-F5344CB8AC3E}">
        <p14:creationId xmlns:p14="http://schemas.microsoft.com/office/powerpoint/2010/main" val="2055203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976256" y="77437"/>
            <a:ext cx="652329" cy="6626926"/>
          </a:xfrm>
          <a:prstGeom prst="rect">
            <a:avLst/>
          </a:prstGeom>
        </p:spPr>
      </p:pic>
      <p:pic>
        <p:nvPicPr>
          <p:cNvPr id="4" name="Picture 3"/>
          <p:cNvPicPr>
            <a:picLocks noChangeAspect="1"/>
          </p:cNvPicPr>
          <p:nvPr/>
        </p:nvPicPr>
        <p:blipFill>
          <a:blip r:embed="rId4"/>
          <a:stretch>
            <a:fillRect/>
          </a:stretch>
        </p:blipFill>
        <p:spPr>
          <a:xfrm>
            <a:off x="6067704" y="773586"/>
            <a:ext cx="560881" cy="579170"/>
          </a:xfrm>
          <a:prstGeom prst="rect">
            <a:avLst/>
          </a:prstGeom>
        </p:spPr>
      </p:pic>
    </p:spTree>
    <p:extLst>
      <p:ext uri="{BB962C8B-B14F-4D97-AF65-F5344CB8AC3E}">
        <p14:creationId xmlns:p14="http://schemas.microsoft.com/office/powerpoint/2010/main" val="2685703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77437"/>
            <a:ext cx="652329" cy="6626926"/>
          </a:xfrm>
          <a:prstGeom prst="rect">
            <a:avLst/>
          </a:prstGeom>
        </p:spPr>
      </p:pic>
      <p:pic>
        <p:nvPicPr>
          <p:cNvPr id="3" name="Picture 2"/>
          <p:cNvPicPr>
            <a:picLocks noChangeAspect="1"/>
          </p:cNvPicPr>
          <p:nvPr/>
        </p:nvPicPr>
        <p:blipFill>
          <a:blip r:embed="rId4"/>
          <a:stretch>
            <a:fillRect/>
          </a:stretch>
        </p:blipFill>
        <p:spPr>
          <a:xfrm>
            <a:off x="6019800" y="1380331"/>
            <a:ext cx="560881" cy="579170"/>
          </a:xfrm>
          <a:prstGeom prst="rect">
            <a:avLst/>
          </a:prstGeom>
        </p:spPr>
      </p:pic>
    </p:spTree>
    <p:extLst>
      <p:ext uri="{BB962C8B-B14F-4D97-AF65-F5344CB8AC3E}">
        <p14:creationId xmlns:p14="http://schemas.microsoft.com/office/powerpoint/2010/main" val="64540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769835" y="115537"/>
            <a:ext cx="652329" cy="6626926"/>
          </a:xfrm>
          <a:prstGeom prst="rect">
            <a:avLst/>
          </a:prstGeom>
        </p:spPr>
      </p:pic>
      <p:pic>
        <p:nvPicPr>
          <p:cNvPr id="3" name="Picture 2"/>
          <p:cNvPicPr>
            <a:picLocks noChangeAspect="1"/>
          </p:cNvPicPr>
          <p:nvPr/>
        </p:nvPicPr>
        <p:blipFill>
          <a:blip r:embed="rId4"/>
          <a:stretch>
            <a:fillRect/>
          </a:stretch>
        </p:blipFill>
        <p:spPr>
          <a:xfrm>
            <a:off x="5769835" y="2075113"/>
            <a:ext cx="560881" cy="579170"/>
          </a:xfrm>
          <a:prstGeom prst="rect">
            <a:avLst/>
          </a:prstGeom>
        </p:spPr>
      </p:pic>
    </p:spTree>
    <p:extLst>
      <p:ext uri="{BB962C8B-B14F-4D97-AF65-F5344CB8AC3E}">
        <p14:creationId xmlns:p14="http://schemas.microsoft.com/office/powerpoint/2010/main" val="2485128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769835" y="115537"/>
            <a:ext cx="652329" cy="6626926"/>
          </a:xfrm>
          <a:prstGeom prst="rect">
            <a:avLst/>
          </a:prstGeom>
        </p:spPr>
      </p:pic>
      <p:pic>
        <p:nvPicPr>
          <p:cNvPr id="3" name="Picture 2"/>
          <p:cNvPicPr>
            <a:picLocks noChangeAspect="1"/>
          </p:cNvPicPr>
          <p:nvPr/>
        </p:nvPicPr>
        <p:blipFill>
          <a:blip r:embed="rId4"/>
          <a:stretch>
            <a:fillRect/>
          </a:stretch>
        </p:blipFill>
        <p:spPr>
          <a:xfrm>
            <a:off x="5769835" y="2811730"/>
            <a:ext cx="560881" cy="579170"/>
          </a:xfrm>
          <a:prstGeom prst="rect">
            <a:avLst/>
          </a:prstGeom>
        </p:spPr>
      </p:pic>
    </p:spTree>
    <p:extLst>
      <p:ext uri="{BB962C8B-B14F-4D97-AF65-F5344CB8AC3E}">
        <p14:creationId xmlns:p14="http://schemas.microsoft.com/office/powerpoint/2010/main" val="863298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8523" y="797169"/>
            <a:ext cx="10597662" cy="5632311"/>
          </a:xfrm>
          <a:prstGeom prst="rect">
            <a:avLst/>
          </a:prstGeom>
          <a:noFill/>
        </p:spPr>
        <p:txBody>
          <a:bodyPr wrap="square" rtlCol="0">
            <a:spAutoFit/>
          </a:bodyPr>
          <a:lstStyle/>
          <a:p>
            <a:pPr algn="ctr"/>
            <a:r>
              <a:rPr lang="en-US" sz="3600" b="1" dirty="0" smtClean="0">
                <a:latin typeface="Brush Script MT" panose="03060802040406070304" pitchFamily="66" charset="0"/>
              </a:rPr>
              <a:t> </a:t>
            </a:r>
            <a:r>
              <a:rPr lang="en-US" sz="4000" b="1" dirty="0" smtClean="0">
                <a:latin typeface="Brush Script MT" panose="03060802040406070304" pitchFamily="66" charset="0"/>
              </a:rPr>
              <a:t>Our Father.</a:t>
            </a:r>
          </a:p>
          <a:p>
            <a:pPr algn="ctr"/>
            <a:r>
              <a:rPr lang="en-US" sz="4000" b="1" dirty="0" smtClean="0">
                <a:latin typeface="Brush Script MT" panose="03060802040406070304" pitchFamily="66" charset="0"/>
              </a:rPr>
              <a:t>Who art in heaven,</a:t>
            </a:r>
          </a:p>
          <a:p>
            <a:pPr algn="ctr"/>
            <a:r>
              <a:rPr lang="en-US" sz="4000" b="1" dirty="0" smtClean="0">
                <a:latin typeface="Brush Script MT" panose="03060802040406070304" pitchFamily="66" charset="0"/>
              </a:rPr>
              <a:t>Hallowed be Thy Name.</a:t>
            </a:r>
          </a:p>
          <a:p>
            <a:pPr algn="ctr"/>
            <a:r>
              <a:rPr lang="en-US" sz="4000" b="1" dirty="0" smtClean="0">
                <a:latin typeface="Brush Script MT" panose="03060802040406070304" pitchFamily="66" charset="0"/>
              </a:rPr>
              <a:t>Thy kingdom come.</a:t>
            </a:r>
          </a:p>
          <a:p>
            <a:pPr algn="ctr"/>
            <a:r>
              <a:rPr lang="en-US" sz="4000" b="1" dirty="0" smtClean="0">
                <a:latin typeface="Brush Script MT" panose="03060802040406070304" pitchFamily="66" charset="0"/>
              </a:rPr>
              <a:t>  Thy will be done on earth as it is in heaven</a:t>
            </a:r>
          </a:p>
          <a:p>
            <a:pPr algn="ctr"/>
            <a:r>
              <a:rPr lang="en-US" sz="4000" b="1" dirty="0" smtClean="0">
                <a:latin typeface="Brush Script MT" panose="03060802040406070304" pitchFamily="66" charset="0"/>
              </a:rPr>
              <a:t>Give us this day our daily bread and</a:t>
            </a:r>
          </a:p>
          <a:p>
            <a:pPr algn="ctr"/>
            <a:r>
              <a:rPr lang="en-US" sz="4000" b="1" dirty="0" smtClean="0">
                <a:latin typeface="Brush Script MT" panose="03060802040406070304" pitchFamily="66" charset="0"/>
              </a:rPr>
              <a:t>Forgive us our trespasses as we forgive those who trespass against us.</a:t>
            </a:r>
          </a:p>
          <a:p>
            <a:pPr algn="ctr"/>
            <a:r>
              <a:rPr lang="en-US" sz="4000" b="1" dirty="0" smtClean="0">
                <a:latin typeface="Brush Script MT" panose="03060802040406070304" pitchFamily="66" charset="0"/>
              </a:rPr>
              <a:t>Lead us not into temptation but deliver us from evil.  Amen.</a:t>
            </a:r>
            <a:endParaRPr lang="en-US" sz="4000" b="1" dirty="0">
              <a:latin typeface="Brush Script MT" panose="03060802040406070304" pitchFamily="66" charset="0"/>
            </a:endParaRPr>
          </a:p>
        </p:txBody>
      </p:sp>
    </p:spTree>
    <p:extLst>
      <p:ext uri="{BB962C8B-B14F-4D97-AF65-F5344CB8AC3E}">
        <p14:creationId xmlns:p14="http://schemas.microsoft.com/office/powerpoint/2010/main" val="549154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769835" y="115537"/>
            <a:ext cx="652329" cy="6626926"/>
          </a:xfrm>
          <a:prstGeom prst="rect">
            <a:avLst/>
          </a:prstGeom>
        </p:spPr>
      </p:pic>
      <p:pic>
        <p:nvPicPr>
          <p:cNvPr id="3" name="Picture 2"/>
          <p:cNvPicPr>
            <a:picLocks noChangeAspect="1"/>
          </p:cNvPicPr>
          <p:nvPr/>
        </p:nvPicPr>
        <p:blipFill>
          <a:blip r:embed="rId4"/>
          <a:stretch>
            <a:fillRect/>
          </a:stretch>
        </p:blipFill>
        <p:spPr>
          <a:xfrm>
            <a:off x="5769835" y="3390900"/>
            <a:ext cx="560881" cy="579170"/>
          </a:xfrm>
          <a:prstGeom prst="rect">
            <a:avLst/>
          </a:prstGeom>
        </p:spPr>
      </p:pic>
    </p:spTree>
    <p:extLst>
      <p:ext uri="{BB962C8B-B14F-4D97-AF65-F5344CB8AC3E}">
        <p14:creationId xmlns:p14="http://schemas.microsoft.com/office/powerpoint/2010/main" val="1955189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769835" y="115537"/>
            <a:ext cx="652329" cy="6626926"/>
          </a:xfrm>
          <a:prstGeom prst="rect">
            <a:avLst/>
          </a:prstGeom>
        </p:spPr>
      </p:pic>
      <p:pic>
        <p:nvPicPr>
          <p:cNvPr id="3" name="Picture 2"/>
          <p:cNvPicPr>
            <a:picLocks noChangeAspect="1"/>
          </p:cNvPicPr>
          <p:nvPr/>
        </p:nvPicPr>
        <p:blipFill>
          <a:blip r:embed="rId4"/>
          <a:stretch>
            <a:fillRect/>
          </a:stretch>
        </p:blipFill>
        <p:spPr>
          <a:xfrm>
            <a:off x="5815558" y="4082843"/>
            <a:ext cx="560881" cy="579170"/>
          </a:xfrm>
          <a:prstGeom prst="rect">
            <a:avLst/>
          </a:prstGeom>
        </p:spPr>
      </p:pic>
    </p:spTree>
    <p:extLst>
      <p:ext uri="{BB962C8B-B14F-4D97-AF65-F5344CB8AC3E}">
        <p14:creationId xmlns:p14="http://schemas.microsoft.com/office/powerpoint/2010/main" val="2820736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939238" y="77437"/>
            <a:ext cx="652329" cy="6626926"/>
          </a:xfrm>
          <a:prstGeom prst="rect">
            <a:avLst/>
          </a:prstGeom>
        </p:spPr>
      </p:pic>
      <p:pic>
        <p:nvPicPr>
          <p:cNvPr id="3" name="Picture 2"/>
          <p:cNvPicPr>
            <a:picLocks noChangeAspect="1"/>
          </p:cNvPicPr>
          <p:nvPr/>
        </p:nvPicPr>
        <p:blipFill>
          <a:blip r:embed="rId4"/>
          <a:stretch>
            <a:fillRect/>
          </a:stretch>
        </p:blipFill>
        <p:spPr>
          <a:xfrm>
            <a:off x="5984475" y="4721472"/>
            <a:ext cx="560881" cy="579170"/>
          </a:xfrm>
          <a:prstGeom prst="rect">
            <a:avLst/>
          </a:prstGeom>
        </p:spPr>
      </p:pic>
    </p:spTree>
    <p:extLst>
      <p:ext uri="{BB962C8B-B14F-4D97-AF65-F5344CB8AC3E}">
        <p14:creationId xmlns:p14="http://schemas.microsoft.com/office/powerpoint/2010/main" val="434513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0"/>
            <a:ext cx="652329" cy="6626926"/>
          </a:xfrm>
          <a:prstGeom prst="rect">
            <a:avLst/>
          </a:prstGeom>
        </p:spPr>
      </p:pic>
      <p:pic>
        <p:nvPicPr>
          <p:cNvPr id="3" name="Picture 2"/>
          <p:cNvPicPr>
            <a:picLocks noChangeAspect="1"/>
          </p:cNvPicPr>
          <p:nvPr/>
        </p:nvPicPr>
        <p:blipFill>
          <a:blip r:embed="rId4"/>
          <a:stretch>
            <a:fillRect/>
          </a:stretch>
        </p:blipFill>
        <p:spPr>
          <a:xfrm>
            <a:off x="6111248" y="5360101"/>
            <a:ext cx="560881" cy="579170"/>
          </a:xfrm>
          <a:prstGeom prst="rect">
            <a:avLst/>
          </a:prstGeom>
        </p:spPr>
      </p:pic>
    </p:spTree>
    <p:extLst>
      <p:ext uri="{BB962C8B-B14F-4D97-AF65-F5344CB8AC3E}">
        <p14:creationId xmlns:p14="http://schemas.microsoft.com/office/powerpoint/2010/main" val="3381017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0"/>
            <a:ext cx="652329" cy="6626926"/>
          </a:xfrm>
          <a:prstGeom prst="rect">
            <a:avLst/>
          </a:prstGeom>
        </p:spPr>
      </p:pic>
      <p:sp>
        <p:nvSpPr>
          <p:cNvPr id="3" name="Oval 2"/>
          <p:cNvSpPr/>
          <p:nvPr/>
        </p:nvSpPr>
        <p:spPr>
          <a:xfrm>
            <a:off x="6082892" y="6013707"/>
            <a:ext cx="526143" cy="56663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712304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223" y="425470"/>
            <a:ext cx="4816240" cy="6432530"/>
          </a:xfrm>
          <a:prstGeom prst="rect">
            <a:avLst/>
          </a:prstGeom>
          <a:noFill/>
        </p:spPr>
        <p:txBody>
          <a:bodyPr wrap="square" rtlCol="0">
            <a:spAutoFit/>
          </a:bodyPr>
          <a:lstStyle/>
          <a:p>
            <a:pPr algn="ctr"/>
            <a:r>
              <a:rPr lang="en-US" sz="6600" b="1" dirty="0" smtClean="0">
                <a:solidFill>
                  <a:prstClr val="black"/>
                </a:solidFill>
                <a:latin typeface="Edwardian Script ITC" panose="030303020407070D0804" pitchFamily="66" charset="0"/>
              </a:rPr>
              <a:t>Glory Be to the Father</a:t>
            </a:r>
          </a:p>
          <a:p>
            <a:pPr algn="ctr"/>
            <a:r>
              <a:rPr lang="en-US" sz="4000" b="1" dirty="0" smtClean="0">
                <a:solidFill>
                  <a:prstClr val="black"/>
                </a:solidFill>
                <a:cs typeface="Arial" panose="020B0604020202020204" pitchFamily="34" charset="0"/>
              </a:rPr>
              <a:t>and to the Son</a:t>
            </a:r>
          </a:p>
          <a:p>
            <a:pPr algn="ctr"/>
            <a:r>
              <a:rPr lang="en-US" sz="4000" b="1" dirty="0" smtClean="0">
                <a:solidFill>
                  <a:prstClr val="black"/>
                </a:solidFill>
                <a:cs typeface="Arial" panose="020B0604020202020204" pitchFamily="34" charset="0"/>
              </a:rPr>
              <a:t>and to the Holy Spirit</a:t>
            </a:r>
          </a:p>
          <a:p>
            <a:pPr algn="ctr"/>
            <a:r>
              <a:rPr lang="en-US" sz="4000" b="1" dirty="0" smtClean="0">
                <a:solidFill>
                  <a:prstClr val="black"/>
                </a:solidFill>
                <a:cs typeface="Arial" panose="020B0604020202020204" pitchFamily="34" charset="0"/>
              </a:rPr>
              <a:t>as it was in the beginning, is now, </a:t>
            </a:r>
          </a:p>
          <a:p>
            <a:pPr algn="ctr"/>
            <a:r>
              <a:rPr lang="en-US" sz="4000" b="1" dirty="0" smtClean="0">
                <a:solidFill>
                  <a:prstClr val="black"/>
                </a:solidFill>
                <a:cs typeface="Arial" panose="020B0604020202020204" pitchFamily="34" charset="0"/>
              </a:rPr>
              <a:t>and ever shall be</a:t>
            </a:r>
          </a:p>
          <a:p>
            <a:pPr algn="ctr"/>
            <a:r>
              <a:rPr lang="en-US" sz="4000" b="1" dirty="0" smtClean="0">
                <a:solidFill>
                  <a:prstClr val="black"/>
                </a:solidFill>
                <a:cs typeface="Arial" panose="020B0604020202020204" pitchFamily="34" charset="0"/>
              </a:rPr>
              <a:t>world without end.  Amen.</a:t>
            </a:r>
            <a:endParaRPr lang="en-US" sz="3600" b="1" dirty="0">
              <a:solidFill>
                <a:prstClr val="black"/>
              </a:solidFill>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0906" y="1107808"/>
            <a:ext cx="3989907" cy="5332306"/>
          </a:xfrm>
          <a:prstGeom prst="ellipse">
            <a:avLst/>
          </a:prstGeom>
          <a:ln>
            <a:noFill/>
          </a:ln>
          <a:effectLst>
            <a:softEdge rad="112500"/>
          </a:effectLst>
        </p:spPr>
      </p:pic>
    </p:spTree>
    <p:extLst>
      <p:ext uri="{BB962C8B-B14F-4D97-AF65-F5344CB8AC3E}">
        <p14:creationId xmlns:p14="http://schemas.microsoft.com/office/powerpoint/2010/main" val="2206078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537" y="538753"/>
            <a:ext cx="4395111" cy="5704293"/>
          </a:xfrm>
          <a:prstGeom prst="rect">
            <a:avLst/>
          </a:prstGeom>
          <a:ln w="2286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97" y="801412"/>
            <a:ext cx="3792067" cy="4952903"/>
          </a:xfrm>
          <a:prstGeom prst="ellipse">
            <a:avLst/>
          </a:prstGeom>
          <a:ln>
            <a:noFill/>
          </a:ln>
          <a:effectLst>
            <a:softEdge rad="112500"/>
          </a:effectLst>
        </p:spPr>
      </p:pic>
    </p:spTree>
    <p:extLst>
      <p:ext uri="{BB962C8B-B14F-4D97-AF65-F5344CB8AC3E}">
        <p14:creationId xmlns:p14="http://schemas.microsoft.com/office/powerpoint/2010/main" val="2832459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498" y="215223"/>
            <a:ext cx="11482466" cy="1325563"/>
          </a:xfrm>
        </p:spPr>
        <p:txBody>
          <a:bodyPr>
            <a:noAutofit/>
          </a:bodyPr>
          <a:lstStyle/>
          <a:p>
            <a:pPr algn="ctr"/>
            <a:r>
              <a:rPr lang="en-US" sz="4000" b="1" dirty="0" smtClean="0">
                <a:solidFill>
                  <a:srgbClr val="0070C0"/>
                </a:solidFill>
              </a:rPr>
              <a:t>3</a:t>
            </a:r>
            <a:r>
              <a:rPr lang="en-US" sz="4000" b="1" baseline="30000" dirty="0" smtClean="0">
                <a:solidFill>
                  <a:srgbClr val="0070C0"/>
                </a:solidFill>
              </a:rPr>
              <a:t>rd</a:t>
            </a:r>
            <a:r>
              <a:rPr lang="en-US" sz="4000" b="1" dirty="0" smtClean="0">
                <a:solidFill>
                  <a:srgbClr val="0070C0"/>
                </a:solidFill>
              </a:rPr>
              <a:t> Joyful Mystery – The Birth of Jesus</a:t>
            </a:r>
            <a:endParaRPr lang="en-US" sz="4000" b="1" dirty="0">
              <a:solidFill>
                <a:srgbClr val="0070C0"/>
              </a:solidFill>
            </a:endParaRPr>
          </a:p>
        </p:txBody>
      </p:sp>
      <p:sp>
        <p:nvSpPr>
          <p:cNvPr id="3" name="Content Placeholder 2"/>
          <p:cNvSpPr>
            <a:spLocks noGrp="1"/>
          </p:cNvSpPr>
          <p:nvPr>
            <p:ph idx="1"/>
          </p:nvPr>
        </p:nvSpPr>
        <p:spPr>
          <a:xfrm>
            <a:off x="383498" y="1235987"/>
            <a:ext cx="7726832" cy="5232898"/>
          </a:xfrm>
        </p:spPr>
        <p:txBody>
          <a:bodyPr>
            <a:normAutofit/>
          </a:bodyPr>
          <a:lstStyle/>
          <a:p>
            <a:r>
              <a:rPr lang="en-US" sz="1900" i="1" dirty="0">
                <a:latin typeface="Times New Roman" panose="02020603050405020304" pitchFamily="18" charset="0"/>
                <a:cs typeface="Times New Roman" panose="02020603050405020304" pitchFamily="18" charset="0"/>
              </a:rPr>
              <a:t>The angel said to them, “Do not be afraid; for behold, I proclaim to you good news of great joy that will be for all the people. For today in the city of David a savior has been born for you who is Messiah and Lord. And this will be a sign for you: you will find an infant wrapped in swaddling </a:t>
            </a:r>
            <a:r>
              <a:rPr lang="en-US" sz="1900" i="1" dirty="0" smtClean="0">
                <a:latin typeface="Times New Roman" panose="02020603050405020304" pitchFamily="18" charset="0"/>
                <a:cs typeface="Times New Roman" panose="02020603050405020304" pitchFamily="18" charset="0"/>
              </a:rPr>
              <a:t>cloth </a:t>
            </a:r>
            <a:r>
              <a:rPr lang="en-US" sz="1900" i="1" dirty="0" err="1" smtClean="0">
                <a:latin typeface="Times New Roman" panose="02020603050405020304" pitchFamily="18" charset="0"/>
                <a:cs typeface="Times New Roman" panose="02020603050405020304" pitchFamily="18" charset="0"/>
              </a:rPr>
              <a:t>es</a:t>
            </a:r>
            <a:r>
              <a:rPr lang="en-US" sz="1900" i="1" dirty="0" smtClean="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and lying in a manger</a:t>
            </a:r>
            <a:r>
              <a:rPr lang="en-US" sz="1900" i="1" dirty="0" smtClean="0">
                <a:latin typeface="Times New Roman" panose="02020603050405020304" pitchFamily="18" charset="0"/>
                <a:cs typeface="Times New Roman" panose="02020603050405020304" pitchFamily="18" charset="0"/>
              </a:rPr>
              <a:t>.”  Luke 2: 9</a:t>
            </a:r>
          </a:p>
          <a:p>
            <a:endParaRPr lang="en-US" sz="1900" i="1" dirty="0">
              <a:latin typeface="Times New Roman" panose="02020603050405020304" pitchFamily="18" charset="0"/>
              <a:cs typeface="Times New Roman" panose="02020603050405020304" pitchFamily="18" charset="0"/>
            </a:endParaRPr>
          </a:p>
          <a:p>
            <a:pPr marL="0" indent="0">
              <a:buNone/>
            </a:pPr>
            <a:r>
              <a:rPr lang="en-US" sz="2400" dirty="0" smtClean="0"/>
              <a:t>This mystery reminds us that we </a:t>
            </a:r>
            <a:r>
              <a:rPr lang="en-US" sz="2400" dirty="0"/>
              <a:t>can count on God’s answers to our prayers, but often in unexpected ways – a stable instead of a </a:t>
            </a:r>
            <a:r>
              <a:rPr lang="en-US" sz="2400" dirty="0" smtClean="0"/>
              <a:t>room.  The </a:t>
            </a:r>
            <a:r>
              <a:rPr lang="en-US" sz="2400" dirty="0"/>
              <a:t>Wise Men read the books, learned where to find Christ, and traveled for days to meet him. </a:t>
            </a:r>
            <a:r>
              <a:rPr lang="en-US" sz="2400" dirty="0" smtClean="0"/>
              <a:t>Do we travel as far as the Church to find him in the tabernacle.</a:t>
            </a:r>
            <a:endParaRPr lang="en-US" sz="2400" dirty="0"/>
          </a:p>
          <a:p>
            <a:pPr marL="0" indent="0">
              <a:buNone/>
            </a:pPr>
            <a:r>
              <a:rPr lang="en-US" sz="2400" dirty="0" smtClean="0"/>
              <a:t>During this mystery, let us pray that like the </a:t>
            </a:r>
            <a:r>
              <a:rPr lang="en-US" sz="2400" dirty="0"/>
              <a:t>Wise </a:t>
            </a:r>
            <a:r>
              <a:rPr lang="en-US" sz="2400" dirty="0" smtClean="0"/>
              <a:t>Men, we will  </a:t>
            </a:r>
            <a:r>
              <a:rPr lang="en-US" sz="2400" dirty="0"/>
              <a:t>give </a:t>
            </a:r>
            <a:r>
              <a:rPr lang="en-US" sz="2400" dirty="0" smtClean="0"/>
              <a:t>our </a:t>
            </a:r>
            <a:r>
              <a:rPr lang="en-US" sz="2400" dirty="0"/>
              <a:t>best to </a:t>
            </a:r>
            <a:r>
              <a:rPr lang="en-US" sz="2400" dirty="0" smtClean="0"/>
              <a:t>God --our </a:t>
            </a:r>
            <a:r>
              <a:rPr lang="en-US" sz="2400" dirty="0"/>
              <a:t>best time, </a:t>
            </a:r>
            <a:r>
              <a:rPr lang="en-US" sz="2400" dirty="0" smtClean="0"/>
              <a:t>our best </a:t>
            </a:r>
            <a:r>
              <a:rPr lang="en-US" sz="2400" dirty="0"/>
              <a:t>efforts, </a:t>
            </a:r>
            <a:r>
              <a:rPr lang="en-US" sz="2400" dirty="0" smtClean="0"/>
              <a:t>our best </a:t>
            </a:r>
            <a:r>
              <a:rPr lang="en-US" sz="2400" dirty="0"/>
              <a:t>talents? </a:t>
            </a:r>
            <a:r>
              <a:rPr lang="en-US" sz="2400" dirty="0" smtClean="0"/>
              <a:t> Let us pray for the gift of faith to believe that God does hear and answer our prayers.</a:t>
            </a:r>
            <a:endParaRPr lang="en-US" sz="1400" i="1"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4704" y="3107311"/>
            <a:ext cx="3148235" cy="2508297"/>
          </a:xfrm>
          <a:prstGeom prst="rect">
            <a:avLst/>
          </a:prstGeom>
          <a:ln w="2286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3731047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8523" y="797169"/>
            <a:ext cx="10597662" cy="5632311"/>
          </a:xfrm>
          <a:prstGeom prst="rect">
            <a:avLst/>
          </a:prstGeom>
          <a:noFill/>
        </p:spPr>
        <p:txBody>
          <a:bodyPr wrap="square" rtlCol="0">
            <a:spAutoFit/>
          </a:bodyPr>
          <a:lstStyle/>
          <a:p>
            <a:pPr algn="ctr"/>
            <a:r>
              <a:rPr lang="en-US" sz="3600" b="1" dirty="0">
                <a:solidFill>
                  <a:prstClr val="black"/>
                </a:solidFill>
                <a:latin typeface="Brush Script MT" panose="03060802040406070304" pitchFamily="66" charset="0"/>
              </a:rPr>
              <a:t> </a:t>
            </a:r>
            <a:r>
              <a:rPr lang="en-US" sz="4000" b="1" dirty="0">
                <a:solidFill>
                  <a:prstClr val="black"/>
                </a:solidFill>
                <a:latin typeface="Brush Script MT" panose="03060802040406070304" pitchFamily="66" charset="0"/>
              </a:rPr>
              <a:t>Our Father.</a:t>
            </a:r>
          </a:p>
          <a:p>
            <a:pPr algn="ctr"/>
            <a:r>
              <a:rPr lang="en-US" sz="4000" b="1" dirty="0">
                <a:solidFill>
                  <a:prstClr val="black"/>
                </a:solidFill>
                <a:latin typeface="Brush Script MT" panose="03060802040406070304" pitchFamily="66" charset="0"/>
              </a:rPr>
              <a:t>Who art in heaven,</a:t>
            </a:r>
          </a:p>
          <a:p>
            <a:pPr algn="ctr"/>
            <a:r>
              <a:rPr lang="en-US" sz="4000" b="1" dirty="0">
                <a:solidFill>
                  <a:prstClr val="black"/>
                </a:solidFill>
                <a:latin typeface="Brush Script MT" panose="03060802040406070304" pitchFamily="66" charset="0"/>
              </a:rPr>
              <a:t>Hallowed be Thy Name.</a:t>
            </a:r>
          </a:p>
          <a:p>
            <a:pPr algn="ctr"/>
            <a:r>
              <a:rPr lang="en-US" sz="4000" b="1" dirty="0">
                <a:solidFill>
                  <a:prstClr val="black"/>
                </a:solidFill>
                <a:latin typeface="Brush Script MT" panose="03060802040406070304" pitchFamily="66" charset="0"/>
              </a:rPr>
              <a:t>Thy kingdom come.</a:t>
            </a:r>
          </a:p>
          <a:p>
            <a:pPr algn="ctr"/>
            <a:r>
              <a:rPr lang="en-US" sz="4000" b="1" dirty="0">
                <a:solidFill>
                  <a:prstClr val="black"/>
                </a:solidFill>
                <a:latin typeface="Brush Script MT" panose="03060802040406070304" pitchFamily="66" charset="0"/>
              </a:rPr>
              <a:t>  Thy will be done on earth as it is in heaven</a:t>
            </a:r>
          </a:p>
          <a:p>
            <a:pPr algn="ctr"/>
            <a:r>
              <a:rPr lang="en-US" sz="4000" b="1" dirty="0">
                <a:solidFill>
                  <a:prstClr val="black"/>
                </a:solidFill>
                <a:latin typeface="Brush Script MT" panose="03060802040406070304" pitchFamily="66" charset="0"/>
              </a:rPr>
              <a:t>Give us this day our daily bread and</a:t>
            </a:r>
          </a:p>
          <a:p>
            <a:pPr algn="ctr"/>
            <a:r>
              <a:rPr lang="en-US" sz="4000" b="1" dirty="0">
                <a:solidFill>
                  <a:prstClr val="black"/>
                </a:solidFill>
                <a:latin typeface="Brush Script MT" panose="03060802040406070304" pitchFamily="66" charset="0"/>
              </a:rPr>
              <a:t>Forgive us our trespasses as we forgive those who trespass against us.</a:t>
            </a:r>
          </a:p>
          <a:p>
            <a:pPr algn="ctr"/>
            <a:r>
              <a:rPr lang="en-US" sz="4000" b="1" dirty="0">
                <a:solidFill>
                  <a:prstClr val="black"/>
                </a:solidFill>
                <a:latin typeface="Brush Script MT" panose="03060802040406070304" pitchFamily="66" charset="0"/>
              </a:rPr>
              <a:t>Lead us not into temptation but deliver us from evil.  Amen.</a:t>
            </a:r>
          </a:p>
        </p:txBody>
      </p:sp>
    </p:spTree>
    <p:extLst>
      <p:ext uri="{BB962C8B-B14F-4D97-AF65-F5344CB8AC3E}">
        <p14:creationId xmlns:p14="http://schemas.microsoft.com/office/powerpoint/2010/main" val="40814974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019800" y="51253"/>
            <a:ext cx="645885" cy="6612166"/>
            <a:chOff x="5805710" y="57148"/>
            <a:chExt cx="645885" cy="6612166"/>
          </a:xfrm>
        </p:grpSpPr>
        <p:sp>
          <p:nvSpPr>
            <p:cNvPr id="2" name="Oval 1"/>
            <p:cNvSpPr/>
            <p:nvPr/>
          </p:nvSpPr>
          <p:spPr>
            <a:xfrm>
              <a:off x="5878276" y="57148"/>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5885538" y="718457"/>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5812971" y="1372504"/>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5805710" y="1985733"/>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812967" y="265067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812968" y="330018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5856514" y="3975102"/>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5812970" y="4677229"/>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5849255" y="537391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5856514" y="604520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4" name="Picture 13"/>
          <p:cNvPicPr>
            <a:picLocks noChangeAspect="1"/>
          </p:cNvPicPr>
          <p:nvPr/>
        </p:nvPicPr>
        <p:blipFill>
          <a:blip r:embed="rId3"/>
          <a:stretch>
            <a:fillRect/>
          </a:stretch>
        </p:blipFill>
        <p:spPr>
          <a:xfrm>
            <a:off x="6104804" y="64447"/>
            <a:ext cx="560881" cy="579170"/>
          </a:xfrm>
          <a:prstGeom prst="rect">
            <a:avLst/>
          </a:prstGeom>
        </p:spPr>
      </p:pic>
    </p:spTree>
    <p:extLst>
      <p:ext uri="{BB962C8B-B14F-4D97-AF65-F5344CB8AC3E}">
        <p14:creationId xmlns:p14="http://schemas.microsoft.com/office/powerpoint/2010/main" val="185154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ail Mary Ave Maria Angelic Salutation Catholic Prayer  image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314" y="773295"/>
            <a:ext cx="5463380" cy="54633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126514" y="2206171"/>
            <a:ext cx="653143" cy="2336797"/>
            <a:chOff x="7126514" y="2206171"/>
            <a:chExt cx="653143" cy="2336797"/>
          </a:xfrm>
        </p:grpSpPr>
        <p:sp>
          <p:nvSpPr>
            <p:cNvPr id="2" name="Oval 1"/>
            <p:cNvSpPr/>
            <p:nvPr/>
          </p:nvSpPr>
          <p:spPr>
            <a:xfrm>
              <a:off x="7126514" y="2206171"/>
              <a:ext cx="653143" cy="725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126514" y="2997198"/>
              <a:ext cx="653143" cy="725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126514" y="3817253"/>
              <a:ext cx="653143" cy="7257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p:cNvSpPr/>
          <p:nvPr/>
        </p:nvSpPr>
        <p:spPr>
          <a:xfrm>
            <a:off x="7199085" y="2256970"/>
            <a:ext cx="508000" cy="624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4707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976256" y="77437"/>
            <a:ext cx="652329" cy="6626926"/>
          </a:xfrm>
          <a:prstGeom prst="rect">
            <a:avLst/>
          </a:prstGeom>
        </p:spPr>
      </p:pic>
      <p:pic>
        <p:nvPicPr>
          <p:cNvPr id="4" name="Picture 3"/>
          <p:cNvPicPr>
            <a:picLocks noChangeAspect="1"/>
          </p:cNvPicPr>
          <p:nvPr/>
        </p:nvPicPr>
        <p:blipFill>
          <a:blip r:embed="rId4"/>
          <a:stretch>
            <a:fillRect/>
          </a:stretch>
        </p:blipFill>
        <p:spPr>
          <a:xfrm>
            <a:off x="6067704" y="773586"/>
            <a:ext cx="560881" cy="579170"/>
          </a:xfrm>
          <a:prstGeom prst="rect">
            <a:avLst/>
          </a:prstGeom>
        </p:spPr>
      </p:pic>
    </p:spTree>
    <p:extLst>
      <p:ext uri="{BB962C8B-B14F-4D97-AF65-F5344CB8AC3E}">
        <p14:creationId xmlns:p14="http://schemas.microsoft.com/office/powerpoint/2010/main" val="1025680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938603" y="174541"/>
            <a:ext cx="652329" cy="6626926"/>
          </a:xfrm>
          <a:prstGeom prst="rect">
            <a:avLst/>
          </a:prstGeom>
        </p:spPr>
      </p:pic>
      <p:pic>
        <p:nvPicPr>
          <p:cNvPr id="3" name="Picture 2"/>
          <p:cNvPicPr>
            <a:picLocks noChangeAspect="1"/>
          </p:cNvPicPr>
          <p:nvPr/>
        </p:nvPicPr>
        <p:blipFill>
          <a:blip r:embed="rId4"/>
          <a:stretch>
            <a:fillRect/>
          </a:stretch>
        </p:blipFill>
        <p:spPr>
          <a:xfrm>
            <a:off x="5984326" y="1515243"/>
            <a:ext cx="560881" cy="579170"/>
          </a:xfrm>
          <a:prstGeom prst="rect">
            <a:avLst/>
          </a:prstGeom>
        </p:spPr>
      </p:pic>
    </p:spTree>
    <p:extLst>
      <p:ext uri="{BB962C8B-B14F-4D97-AF65-F5344CB8AC3E}">
        <p14:creationId xmlns:p14="http://schemas.microsoft.com/office/powerpoint/2010/main" val="2525704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996066" y="77437"/>
            <a:ext cx="676063" cy="6626926"/>
          </a:xfrm>
          <a:prstGeom prst="rect">
            <a:avLst/>
          </a:prstGeom>
        </p:spPr>
      </p:pic>
      <p:pic>
        <p:nvPicPr>
          <p:cNvPr id="3" name="Picture 2"/>
          <p:cNvPicPr>
            <a:picLocks noChangeAspect="1"/>
          </p:cNvPicPr>
          <p:nvPr/>
        </p:nvPicPr>
        <p:blipFill>
          <a:blip r:embed="rId4"/>
          <a:stretch>
            <a:fillRect/>
          </a:stretch>
        </p:blipFill>
        <p:spPr>
          <a:xfrm>
            <a:off x="5996066" y="2045133"/>
            <a:ext cx="560881" cy="579170"/>
          </a:xfrm>
          <a:prstGeom prst="rect">
            <a:avLst/>
          </a:prstGeom>
        </p:spPr>
      </p:pic>
    </p:spTree>
    <p:extLst>
      <p:ext uri="{BB962C8B-B14F-4D97-AF65-F5344CB8AC3E}">
        <p14:creationId xmlns:p14="http://schemas.microsoft.com/office/powerpoint/2010/main" val="37757416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769835" y="115537"/>
            <a:ext cx="652329" cy="6626926"/>
          </a:xfrm>
          <a:prstGeom prst="rect">
            <a:avLst/>
          </a:prstGeom>
        </p:spPr>
      </p:pic>
      <p:pic>
        <p:nvPicPr>
          <p:cNvPr id="3" name="Picture 2"/>
          <p:cNvPicPr>
            <a:picLocks noChangeAspect="1"/>
          </p:cNvPicPr>
          <p:nvPr/>
        </p:nvPicPr>
        <p:blipFill>
          <a:blip r:embed="rId4"/>
          <a:stretch>
            <a:fillRect/>
          </a:stretch>
        </p:blipFill>
        <p:spPr>
          <a:xfrm>
            <a:off x="5769835" y="2811730"/>
            <a:ext cx="560881" cy="579170"/>
          </a:xfrm>
          <a:prstGeom prst="rect">
            <a:avLst/>
          </a:prstGeom>
        </p:spPr>
      </p:pic>
    </p:spTree>
    <p:extLst>
      <p:ext uri="{BB962C8B-B14F-4D97-AF65-F5344CB8AC3E}">
        <p14:creationId xmlns:p14="http://schemas.microsoft.com/office/powerpoint/2010/main" val="10445958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769835" y="115537"/>
            <a:ext cx="652329" cy="6626926"/>
          </a:xfrm>
          <a:prstGeom prst="rect">
            <a:avLst/>
          </a:prstGeom>
        </p:spPr>
      </p:pic>
      <p:pic>
        <p:nvPicPr>
          <p:cNvPr id="3" name="Picture 2"/>
          <p:cNvPicPr>
            <a:picLocks noChangeAspect="1"/>
          </p:cNvPicPr>
          <p:nvPr/>
        </p:nvPicPr>
        <p:blipFill>
          <a:blip r:embed="rId4"/>
          <a:stretch>
            <a:fillRect/>
          </a:stretch>
        </p:blipFill>
        <p:spPr>
          <a:xfrm>
            <a:off x="5769835" y="3390900"/>
            <a:ext cx="560881" cy="579170"/>
          </a:xfrm>
          <a:prstGeom prst="rect">
            <a:avLst/>
          </a:prstGeom>
        </p:spPr>
      </p:pic>
    </p:spTree>
    <p:extLst>
      <p:ext uri="{BB962C8B-B14F-4D97-AF65-F5344CB8AC3E}">
        <p14:creationId xmlns:p14="http://schemas.microsoft.com/office/powerpoint/2010/main" val="11261533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769835" y="115537"/>
            <a:ext cx="652329" cy="6626926"/>
          </a:xfrm>
          <a:prstGeom prst="rect">
            <a:avLst/>
          </a:prstGeom>
        </p:spPr>
      </p:pic>
      <p:pic>
        <p:nvPicPr>
          <p:cNvPr id="3" name="Picture 2"/>
          <p:cNvPicPr>
            <a:picLocks noChangeAspect="1"/>
          </p:cNvPicPr>
          <p:nvPr/>
        </p:nvPicPr>
        <p:blipFill>
          <a:blip r:embed="rId4"/>
          <a:stretch>
            <a:fillRect/>
          </a:stretch>
        </p:blipFill>
        <p:spPr>
          <a:xfrm>
            <a:off x="5815558" y="4082843"/>
            <a:ext cx="560881" cy="579170"/>
          </a:xfrm>
          <a:prstGeom prst="rect">
            <a:avLst/>
          </a:prstGeom>
        </p:spPr>
      </p:pic>
    </p:spTree>
    <p:extLst>
      <p:ext uri="{BB962C8B-B14F-4D97-AF65-F5344CB8AC3E}">
        <p14:creationId xmlns:p14="http://schemas.microsoft.com/office/powerpoint/2010/main" val="6365281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77437"/>
            <a:ext cx="652329" cy="6626926"/>
          </a:xfrm>
          <a:prstGeom prst="rect">
            <a:avLst/>
          </a:prstGeom>
        </p:spPr>
      </p:pic>
      <p:pic>
        <p:nvPicPr>
          <p:cNvPr id="3" name="Picture 2"/>
          <p:cNvPicPr>
            <a:picLocks noChangeAspect="1"/>
          </p:cNvPicPr>
          <p:nvPr/>
        </p:nvPicPr>
        <p:blipFill>
          <a:blip r:embed="rId4"/>
          <a:stretch>
            <a:fillRect/>
          </a:stretch>
        </p:blipFill>
        <p:spPr>
          <a:xfrm>
            <a:off x="6030686" y="4721472"/>
            <a:ext cx="560881" cy="579170"/>
          </a:xfrm>
          <a:prstGeom prst="rect">
            <a:avLst/>
          </a:prstGeom>
        </p:spPr>
      </p:pic>
    </p:spTree>
    <p:extLst>
      <p:ext uri="{BB962C8B-B14F-4D97-AF65-F5344CB8AC3E}">
        <p14:creationId xmlns:p14="http://schemas.microsoft.com/office/powerpoint/2010/main" val="14073262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0"/>
            <a:ext cx="652329" cy="6626926"/>
          </a:xfrm>
          <a:prstGeom prst="rect">
            <a:avLst/>
          </a:prstGeom>
        </p:spPr>
      </p:pic>
      <p:pic>
        <p:nvPicPr>
          <p:cNvPr id="3" name="Picture 2"/>
          <p:cNvPicPr>
            <a:picLocks noChangeAspect="1"/>
          </p:cNvPicPr>
          <p:nvPr/>
        </p:nvPicPr>
        <p:blipFill>
          <a:blip r:embed="rId4"/>
          <a:stretch>
            <a:fillRect/>
          </a:stretch>
        </p:blipFill>
        <p:spPr>
          <a:xfrm>
            <a:off x="6111248" y="5360101"/>
            <a:ext cx="560881" cy="579170"/>
          </a:xfrm>
          <a:prstGeom prst="rect">
            <a:avLst/>
          </a:prstGeom>
        </p:spPr>
      </p:pic>
    </p:spTree>
    <p:extLst>
      <p:ext uri="{BB962C8B-B14F-4D97-AF65-F5344CB8AC3E}">
        <p14:creationId xmlns:p14="http://schemas.microsoft.com/office/powerpoint/2010/main" val="31487815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998564" y="115537"/>
            <a:ext cx="652329" cy="6626926"/>
          </a:xfrm>
          <a:prstGeom prst="rect">
            <a:avLst/>
          </a:prstGeom>
        </p:spPr>
      </p:pic>
      <p:sp>
        <p:nvSpPr>
          <p:cNvPr id="3" name="Oval 2"/>
          <p:cNvSpPr/>
          <p:nvPr/>
        </p:nvSpPr>
        <p:spPr>
          <a:xfrm>
            <a:off x="6124750" y="6159224"/>
            <a:ext cx="526143" cy="56663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1888608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223" y="425470"/>
            <a:ext cx="4816240" cy="6432530"/>
          </a:xfrm>
          <a:prstGeom prst="rect">
            <a:avLst/>
          </a:prstGeom>
          <a:noFill/>
        </p:spPr>
        <p:txBody>
          <a:bodyPr wrap="square" rtlCol="0">
            <a:spAutoFit/>
          </a:bodyPr>
          <a:lstStyle/>
          <a:p>
            <a:pPr algn="ctr"/>
            <a:r>
              <a:rPr lang="en-US" sz="6600" b="1" dirty="0" smtClean="0">
                <a:solidFill>
                  <a:prstClr val="black"/>
                </a:solidFill>
                <a:latin typeface="Edwardian Script ITC" panose="030303020407070D0804" pitchFamily="66" charset="0"/>
              </a:rPr>
              <a:t>Glory Be to the Father</a:t>
            </a:r>
          </a:p>
          <a:p>
            <a:pPr algn="ctr"/>
            <a:r>
              <a:rPr lang="en-US" sz="4000" b="1" dirty="0" smtClean="0">
                <a:solidFill>
                  <a:prstClr val="black"/>
                </a:solidFill>
                <a:cs typeface="Arial" panose="020B0604020202020204" pitchFamily="34" charset="0"/>
              </a:rPr>
              <a:t>and to the Son</a:t>
            </a:r>
          </a:p>
          <a:p>
            <a:pPr algn="ctr"/>
            <a:r>
              <a:rPr lang="en-US" sz="4000" b="1" dirty="0" smtClean="0">
                <a:solidFill>
                  <a:prstClr val="black"/>
                </a:solidFill>
                <a:cs typeface="Arial" panose="020B0604020202020204" pitchFamily="34" charset="0"/>
              </a:rPr>
              <a:t>and to the Holy Spirit</a:t>
            </a:r>
          </a:p>
          <a:p>
            <a:pPr algn="ctr"/>
            <a:r>
              <a:rPr lang="en-US" sz="4000" b="1" dirty="0" smtClean="0">
                <a:solidFill>
                  <a:prstClr val="black"/>
                </a:solidFill>
                <a:cs typeface="Arial" panose="020B0604020202020204" pitchFamily="34" charset="0"/>
              </a:rPr>
              <a:t>as it was in the beginning, is now, </a:t>
            </a:r>
          </a:p>
          <a:p>
            <a:pPr algn="ctr"/>
            <a:r>
              <a:rPr lang="en-US" sz="4000" b="1" dirty="0" smtClean="0">
                <a:solidFill>
                  <a:prstClr val="black"/>
                </a:solidFill>
                <a:cs typeface="Arial" panose="020B0604020202020204" pitchFamily="34" charset="0"/>
              </a:rPr>
              <a:t>and ever shall be</a:t>
            </a:r>
          </a:p>
          <a:p>
            <a:pPr algn="ctr"/>
            <a:r>
              <a:rPr lang="en-US" sz="4000" b="1" dirty="0" smtClean="0">
                <a:solidFill>
                  <a:prstClr val="black"/>
                </a:solidFill>
                <a:cs typeface="Arial" panose="020B0604020202020204" pitchFamily="34" charset="0"/>
              </a:rPr>
              <a:t>world without end.  Amen.</a:t>
            </a:r>
            <a:endParaRPr lang="en-US" sz="3600" b="1" dirty="0">
              <a:solidFill>
                <a:prstClr val="black"/>
              </a:solidFill>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0906" y="1107808"/>
            <a:ext cx="3989907" cy="5332306"/>
          </a:xfrm>
          <a:prstGeom prst="ellipse">
            <a:avLst/>
          </a:prstGeom>
          <a:ln>
            <a:noFill/>
          </a:ln>
          <a:effectLst>
            <a:softEdge rad="112500"/>
          </a:effectLst>
        </p:spPr>
      </p:pic>
    </p:spTree>
    <p:extLst>
      <p:ext uri="{BB962C8B-B14F-4D97-AF65-F5344CB8AC3E}">
        <p14:creationId xmlns:p14="http://schemas.microsoft.com/office/powerpoint/2010/main" val="3626084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ail Mary Ave Maria Angelic Salutation Catholic Prayer  image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314" y="773295"/>
            <a:ext cx="5463380" cy="54633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997454" y="2331403"/>
            <a:ext cx="664522" cy="2347163"/>
          </a:xfrm>
          <a:prstGeom prst="rect">
            <a:avLst/>
          </a:prstGeom>
        </p:spPr>
      </p:pic>
      <p:pic>
        <p:nvPicPr>
          <p:cNvPr id="3" name="Picture 2"/>
          <p:cNvPicPr>
            <a:picLocks noChangeAspect="1"/>
          </p:cNvPicPr>
          <p:nvPr/>
        </p:nvPicPr>
        <p:blipFill>
          <a:blip r:embed="rId4"/>
          <a:stretch>
            <a:fillRect/>
          </a:stretch>
        </p:blipFill>
        <p:spPr>
          <a:xfrm>
            <a:off x="7070612" y="3184916"/>
            <a:ext cx="518205" cy="640135"/>
          </a:xfrm>
          <a:prstGeom prst="rect">
            <a:avLst/>
          </a:prstGeom>
        </p:spPr>
      </p:pic>
    </p:spTree>
    <p:extLst>
      <p:ext uri="{BB962C8B-B14F-4D97-AF65-F5344CB8AC3E}">
        <p14:creationId xmlns:p14="http://schemas.microsoft.com/office/powerpoint/2010/main" val="9661343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674" y="854063"/>
            <a:ext cx="3909223" cy="5073673"/>
          </a:xfrm>
          <a:prstGeom prst="rect">
            <a:avLst/>
          </a:prstGeom>
          <a:ln w="2286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873455" y="1101847"/>
            <a:ext cx="3792041" cy="4956478"/>
          </a:xfrm>
          <a:prstGeom prst="rect">
            <a:avLst/>
          </a:prstGeom>
        </p:spPr>
      </p:pic>
    </p:spTree>
    <p:extLst>
      <p:ext uri="{BB962C8B-B14F-4D97-AF65-F5344CB8AC3E}">
        <p14:creationId xmlns:p14="http://schemas.microsoft.com/office/powerpoint/2010/main" val="7920936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b="1" dirty="0" smtClean="0">
                <a:solidFill>
                  <a:srgbClr val="0070C0"/>
                </a:solidFill>
              </a:rPr>
              <a:t>4</a:t>
            </a:r>
            <a:r>
              <a:rPr lang="en-US" b="1" baseline="30000" dirty="0" smtClean="0">
                <a:solidFill>
                  <a:srgbClr val="0070C0"/>
                </a:solidFill>
              </a:rPr>
              <a:t>th</a:t>
            </a:r>
            <a:r>
              <a:rPr lang="en-US" b="1" dirty="0" smtClean="0">
                <a:solidFill>
                  <a:srgbClr val="0070C0"/>
                </a:solidFill>
              </a:rPr>
              <a:t> Joyful Mystery  - </a:t>
            </a:r>
            <a:r>
              <a:rPr lang="en-US" b="1" smtClean="0">
                <a:solidFill>
                  <a:srgbClr val="0070C0"/>
                </a:solidFill>
              </a:rPr>
              <a:t>The Presentation</a:t>
            </a:r>
            <a:endParaRPr lang="en-US" b="1" dirty="0">
              <a:solidFill>
                <a:srgbClr val="0070C0"/>
              </a:solidFill>
            </a:endParaRPr>
          </a:p>
        </p:txBody>
      </p:sp>
      <p:sp>
        <p:nvSpPr>
          <p:cNvPr id="3" name="Content Placeholder 2"/>
          <p:cNvSpPr>
            <a:spLocks noGrp="1"/>
          </p:cNvSpPr>
          <p:nvPr>
            <p:ph idx="1"/>
          </p:nvPr>
        </p:nvSpPr>
        <p:spPr>
          <a:xfrm>
            <a:off x="3868614" y="1553029"/>
            <a:ext cx="7485185" cy="4623934"/>
          </a:xfrm>
        </p:spPr>
        <p:txBody>
          <a:bodyPr>
            <a:normAutofit fontScale="92500" lnSpcReduction="10000"/>
          </a:bodyPr>
          <a:lstStyle/>
          <a:p>
            <a:pPr marL="0" indent="0">
              <a:buNone/>
            </a:pPr>
            <a:r>
              <a:rPr lang="en-US" sz="2000" i="1" dirty="0">
                <a:latin typeface="Times New Roman" panose="02020603050405020304" pitchFamily="18" charset="0"/>
                <a:cs typeface="Times New Roman" panose="02020603050405020304" pitchFamily="18" charset="0"/>
              </a:rPr>
              <a:t>According to the Law of Moses, they took Jesus up to Jerusalem to present Him to the Lord. (Luke 2:32)</a:t>
            </a:r>
            <a:endParaRPr lang="en-US" sz="1700" i="1" dirty="0" smtClean="0">
              <a:latin typeface="Times New Roman" panose="02020603050405020304" pitchFamily="18" charset="0"/>
              <a:cs typeface="Times New Roman" panose="02020603050405020304" pitchFamily="18" charset="0"/>
            </a:endParaRPr>
          </a:p>
          <a:p>
            <a:pPr algn="just"/>
            <a:endParaRPr lang="en-US" sz="3600" dirty="0" smtClean="0"/>
          </a:p>
          <a:p>
            <a:pPr marL="0" indent="0" algn="just">
              <a:buNone/>
            </a:pPr>
            <a:r>
              <a:rPr lang="en-US" sz="3600" dirty="0" smtClean="0"/>
              <a:t>Mary and Joseph showed their great respect for God’s law and, despite the difficulties in traveling to Jerusalem to present Jesus in the temple they did so.  During this mystery we pray that we, too, show respect and obedience to the law (both God’s law and civil law) even when it is difficult.</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943" y="2737757"/>
            <a:ext cx="2997200" cy="2921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629629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8523" y="797169"/>
            <a:ext cx="10597662" cy="5632311"/>
          </a:xfrm>
          <a:prstGeom prst="rect">
            <a:avLst/>
          </a:prstGeom>
          <a:noFill/>
        </p:spPr>
        <p:txBody>
          <a:bodyPr wrap="square" rtlCol="0">
            <a:spAutoFit/>
          </a:bodyPr>
          <a:lstStyle/>
          <a:p>
            <a:pPr algn="ctr"/>
            <a:r>
              <a:rPr lang="en-US" sz="3600" b="1" dirty="0">
                <a:solidFill>
                  <a:prstClr val="black"/>
                </a:solidFill>
                <a:latin typeface="Brush Script MT" panose="03060802040406070304" pitchFamily="66" charset="0"/>
              </a:rPr>
              <a:t> </a:t>
            </a:r>
            <a:r>
              <a:rPr lang="en-US" sz="4000" b="1" dirty="0">
                <a:solidFill>
                  <a:prstClr val="black"/>
                </a:solidFill>
                <a:latin typeface="Brush Script MT" panose="03060802040406070304" pitchFamily="66" charset="0"/>
              </a:rPr>
              <a:t>Our Father.</a:t>
            </a:r>
          </a:p>
          <a:p>
            <a:pPr algn="ctr"/>
            <a:r>
              <a:rPr lang="en-US" sz="4000" b="1" dirty="0">
                <a:solidFill>
                  <a:prstClr val="black"/>
                </a:solidFill>
                <a:latin typeface="Brush Script MT" panose="03060802040406070304" pitchFamily="66" charset="0"/>
              </a:rPr>
              <a:t>Who art in heaven,</a:t>
            </a:r>
          </a:p>
          <a:p>
            <a:pPr algn="ctr"/>
            <a:r>
              <a:rPr lang="en-US" sz="4000" b="1" dirty="0">
                <a:solidFill>
                  <a:prstClr val="black"/>
                </a:solidFill>
                <a:latin typeface="Brush Script MT" panose="03060802040406070304" pitchFamily="66" charset="0"/>
              </a:rPr>
              <a:t>Hallowed be Thy Name.</a:t>
            </a:r>
          </a:p>
          <a:p>
            <a:pPr algn="ctr"/>
            <a:r>
              <a:rPr lang="en-US" sz="4000" b="1" dirty="0">
                <a:solidFill>
                  <a:prstClr val="black"/>
                </a:solidFill>
                <a:latin typeface="Brush Script MT" panose="03060802040406070304" pitchFamily="66" charset="0"/>
              </a:rPr>
              <a:t>Thy kingdom come.</a:t>
            </a:r>
          </a:p>
          <a:p>
            <a:pPr algn="ctr"/>
            <a:r>
              <a:rPr lang="en-US" sz="4000" b="1" dirty="0">
                <a:solidFill>
                  <a:prstClr val="black"/>
                </a:solidFill>
                <a:latin typeface="Brush Script MT" panose="03060802040406070304" pitchFamily="66" charset="0"/>
              </a:rPr>
              <a:t>  Thy will be done on earth as it is in heaven</a:t>
            </a:r>
          </a:p>
          <a:p>
            <a:pPr algn="ctr"/>
            <a:r>
              <a:rPr lang="en-US" sz="4000" b="1" dirty="0">
                <a:solidFill>
                  <a:prstClr val="black"/>
                </a:solidFill>
                <a:latin typeface="Brush Script MT" panose="03060802040406070304" pitchFamily="66" charset="0"/>
              </a:rPr>
              <a:t>Give us this day our daily bread and</a:t>
            </a:r>
          </a:p>
          <a:p>
            <a:pPr algn="ctr"/>
            <a:r>
              <a:rPr lang="en-US" sz="4000" b="1" dirty="0">
                <a:solidFill>
                  <a:prstClr val="black"/>
                </a:solidFill>
                <a:latin typeface="Brush Script MT" panose="03060802040406070304" pitchFamily="66" charset="0"/>
              </a:rPr>
              <a:t>Forgive us our trespasses as we forgive those who trespass against us.</a:t>
            </a:r>
          </a:p>
          <a:p>
            <a:pPr algn="ctr"/>
            <a:r>
              <a:rPr lang="en-US" sz="4000" b="1" dirty="0">
                <a:solidFill>
                  <a:prstClr val="black"/>
                </a:solidFill>
                <a:latin typeface="Brush Script MT" panose="03060802040406070304" pitchFamily="66" charset="0"/>
              </a:rPr>
              <a:t>Lead us not into temptation but deliver us from evil.  Amen.</a:t>
            </a:r>
          </a:p>
        </p:txBody>
      </p:sp>
    </p:spTree>
    <p:extLst>
      <p:ext uri="{BB962C8B-B14F-4D97-AF65-F5344CB8AC3E}">
        <p14:creationId xmlns:p14="http://schemas.microsoft.com/office/powerpoint/2010/main" val="20598585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019800" y="51253"/>
            <a:ext cx="645885" cy="6612166"/>
            <a:chOff x="5805710" y="57148"/>
            <a:chExt cx="645885" cy="6612166"/>
          </a:xfrm>
        </p:grpSpPr>
        <p:sp>
          <p:nvSpPr>
            <p:cNvPr id="2" name="Oval 1"/>
            <p:cNvSpPr/>
            <p:nvPr/>
          </p:nvSpPr>
          <p:spPr>
            <a:xfrm>
              <a:off x="5878276" y="57148"/>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5885538" y="718457"/>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5812971" y="1372504"/>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5805710" y="1985733"/>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812967" y="265067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812968" y="330018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5856514" y="3975102"/>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5812970" y="4677229"/>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5849255" y="537391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5856514" y="604520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4" name="Picture 13"/>
          <p:cNvPicPr>
            <a:picLocks noChangeAspect="1"/>
          </p:cNvPicPr>
          <p:nvPr/>
        </p:nvPicPr>
        <p:blipFill>
          <a:blip r:embed="rId3"/>
          <a:stretch>
            <a:fillRect/>
          </a:stretch>
        </p:blipFill>
        <p:spPr>
          <a:xfrm>
            <a:off x="6104804" y="64447"/>
            <a:ext cx="560881" cy="579170"/>
          </a:xfrm>
          <a:prstGeom prst="rect">
            <a:avLst/>
          </a:prstGeom>
        </p:spPr>
      </p:pic>
    </p:spTree>
    <p:extLst>
      <p:ext uri="{BB962C8B-B14F-4D97-AF65-F5344CB8AC3E}">
        <p14:creationId xmlns:p14="http://schemas.microsoft.com/office/powerpoint/2010/main" val="41721055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976256" y="77437"/>
            <a:ext cx="652329" cy="6626926"/>
          </a:xfrm>
          <a:prstGeom prst="rect">
            <a:avLst/>
          </a:prstGeom>
        </p:spPr>
      </p:pic>
      <p:pic>
        <p:nvPicPr>
          <p:cNvPr id="4" name="Picture 3"/>
          <p:cNvPicPr>
            <a:picLocks noChangeAspect="1"/>
          </p:cNvPicPr>
          <p:nvPr/>
        </p:nvPicPr>
        <p:blipFill>
          <a:blip r:embed="rId4"/>
          <a:stretch>
            <a:fillRect/>
          </a:stretch>
        </p:blipFill>
        <p:spPr>
          <a:xfrm>
            <a:off x="6067704" y="773586"/>
            <a:ext cx="560881" cy="579170"/>
          </a:xfrm>
          <a:prstGeom prst="rect">
            <a:avLst/>
          </a:prstGeom>
        </p:spPr>
      </p:pic>
    </p:spTree>
    <p:extLst>
      <p:ext uri="{BB962C8B-B14F-4D97-AF65-F5344CB8AC3E}">
        <p14:creationId xmlns:p14="http://schemas.microsoft.com/office/powerpoint/2010/main" val="14684336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161235" y="77437"/>
            <a:ext cx="652329" cy="6626926"/>
          </a:xfrm>
          <a:prstGeom prst="rect">
            <a:avLst/>
          </a:prstGeom>
        </p:spPr>
      </p:pic>
      <p:pic>
        <p:nvPicPr>
          <p:cNvPr id="3" name="Picture 2"/>
          <p:cNvPicPr>
            <a:picLocks noChangeAspect="1"/>
          </p:cNvPicPr>
          <p:nvPr/>
        </p:nvPicPr>
        <p:blipFill>
          <a:blip r:embed="rId4"/>
          <a:stretch>
            <a:fillRect/>
          </a:stretch>
        </p:blipFill>
        <p:spPr>
          <a:xfrm>
            <a:off x="6161235" y="1399933"/>
            <a:ext cx="560881" cy="579170"/>
          </a:xfrm>
          <a:prstGeom prst="rect">
            <a:avLst/>
          </a:prstGeom>
        </p:spPr>
      </p:pic>
    </p:spTree>
    <p:extLst>
      <p:ext uri="{BB962C8B-B14F-4D97-AF65-F5344CB8AC3E}">
        <p14:creationId xmlns:p14="http://schemas.microsoft.com/office/powerpoint/2010/main" val="24624679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50275" y="115537"/>
            <a:ext cx="652329" cy="6626926"/>
          </a:xfrm>
          <a:prstGeom prst="rect">
            <a:avLst/>
          </a:prstGeom>
        </p:spPr>
      </p:pic>
      <p:pic>
        <p:nvPicPr>
          <p:cNvPr id="3" name="Picture 2"/>
          <p:cNvPicPr>
            <a:picLocks noChangeAspect="1"/>
          </p:cNvPicPr>
          <p:nvPr/>
        </p:nvPicPr>
        <p:blipFill>
          <a:blip r:embed="rId4"/>
          <a:stretch>
            <a:fillRect/>
          </a:stretch>
        </p:blipFill>
        <p:spPr>
          <a:xfrm>
            <a:off x="6050275" y="2066754"/>
            <a:ext cx="560881" cy="579170"/>
          </a:xfrm>
          <a:prstGeom prst="rect">
            <a:avLst/>
          </a:prstGeom>
        </p:spPr>
      </p:pic>
    </p:spTree>
    <p:extLst>
      <p:ext uri="{BB962C8B-B14F-4D97-AF65-F5344CB8AC3E}">
        <p14:creationId xmlns:p14="http://schemas.microsoft.com/office/powerpoint/2010/main" val="24758091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77437"/>
            <a:ext cx="652329" cy="6626926"/>
          </a:xfrm>
          <a:prstGeom prst="rect">
            <a:avLst/>
          </a:prstGeom>
        </p:spPr>
      </p:pic>
      <p:pic>
        <p:nvPicPr>
          <p:cNvPr id="3" name="Picture 2"/>
          <p:cNvPicPr>
            <a:picLocks noChangeAspect="1"/>
          </p:cNvPicPr>
          <p:nvPr/>
        </p:nvPicPr>
        <p:blipFill>
          <a:blip r:embed="rId4"/>
          <a:stretch>
            <a:fillRect/>
          </a:stretch>
        </p:blipFill>
        <p:spPr>
          <a:xfrm>
            <a:off x="6019800" y="2657094"/>
            <a:ext cx="560881" cy="579170"/>
          </a:xfrm>
          <a:prstGeom prst="rect">
            <a:avLst/>
          </a:prstGeom>
        </p:spPr>
      </p:pic>
    </p:spTree>
    <p:extLst>
      <p:ext uri="{BB962C8B-B14F-4D97-AF65-F5344CB8AC3E}">
        <p14:creationId xmlns:p14="http://schemas.microsoft.com/office/powerpoint/2010/main" val="25756503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990492" y="174541"/>
            <a:ext cx="652329" cy="6626926"/>
          </a:xfrm>
          <a:prstGeom prst="rect">
            <a:avLst/>
          </a:prstGeom>
        </p:spPr>
      </p:pic>
      <p:pic>
        <p:nvPicPr>
          <p:cNvPr id="3" name="Picture 2"/>
          <p:cNvPicPr>
            <a:picLocks noChangeAspect="1"/>
          </p:cNvPicPr>
          <p:nvPr/>
        </p:nvPicPr>
        <p:blipFill>
          <a:blip r:embed="rId4"/>
          <a:stretch>
            <a:fillRect/>
          </a:stretch>
        </p:blipFill>
        <p:spPr>
          <a:xfrm>
            <a:off x="6036215" y="3475720"/>
            <a:ext cx="560881" cy="579170"/>
          </a:xfrm>
          <a:prstGeom prst="rect">
            <a:avLst/>
          </a:prstGeom>
        </p:spPr>
      </p:pic>
    </p:spTree>
    <p:extLst>
      <p:ext uri="{BB962C8B-B14F-4D97-AF65-F5344CB8AC3E}">
        <p14:creationId xmlns:p14="http://schemas.microsoft.com/office/powerpoint/2010/main" val="2834545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937738" y="77437"/>
            <a:ext cx="652329" cy="6626926"/>
          </a:xfrm>
          <a:prstGeom prst="rect">
            <a:avLst/>
          </a:prstGeom>
        </p:spPr>
      </p:pic>
      <p:pic>
        <p:nvPicPr>
          <p:cNvPr id="3" name="Picture 2"/>
          <p:cNvPicPr>
            <a:picLocks noChangeAspect="1"/>
          </p:cNvPicPr>
          <p:nvPr/>
        </p:nvPicPr>
        <p:blipFill>
          <a:blip r:embed="rId4"/>
          <a:stretch>
            <a:fillRect/>
          </a:stretch>
        </p:blipFill>
        <p:spPr>
          <a:xfrm>
            <a:off x="6029186" y="4047674"/>
            <a:ext cx="560881" cy="579170"/>
          </a:xfrm>
          <a:prstGeom prst="rect">
            <a:avLst/>
          </a:prstGeom>
        </p:spPr>
      </p:pic>
    </p:spTree>
    <p:extLst>
      <p:ext uri="{BB962C8B-B14F-4D97-AF65-F5344CB8AC3E}">
        <p14:creationId xmlns:p14="http://schemas.microsoft.com/office/powerpoint/2010/main" val="2318900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ail Mary Ave Maria Angelic Salutation Catholic Prayer  image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314" y="773295"/>
            <a:ext cx="5463380" cy="54633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7171625" y="2331403"/>
            <a:ext cx="664522" cy="2347163"/>
          </a:xfrm>
          <a:prstGeom prst="rect">
            <a:avLst/>
          </a:prstGeom>
        </p:spPr>
      </p:pic>
      <p:sp>
        <p:nvSpPr>
          <p:cNvPr id="4" name="Oval 3"/>
          <p:cNvSpPr/>
          <p:nvPr/>
        </p:nvSpPr>
        <p:spPr>
          <a:xfrm>
            <a:off x="7249886" y="4054451"/>
            <a:ext cx="508000" cy="62411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8351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77437"/>
            <a:ext cx="652329" cy="6626926"/>
          </a:xfrm>
          <a:prstGeom prst="rect">
            <a:avLst/>
          </a:prstGeom>
        </p:spPr>
      </p:pic>
      <p:pic>
        <p:nvPicPr>
          <p:cNvPr id="3" name="Picture 2"/>
          <p:cNvPicPr>
            <a:picLocks noChangeAspect="1"/>
          </p:cNvPicPr>
          <p:nvPr/>
        </p:nvPicPr>
        <p:blipFill>
          <a:blip r:embed="rId4"/>
          <a:stretch>
            <a:fillRect/>
          </a:stretch>
        </p:blipFill>
        <p:spPr>
          <a:xfrm>
            <a:off x="6030686" y="4721472"/>
            <a:ext cx="560881" cy="579170"/>
          </a:xfrm>
          <a:prstGeom prst="rect">
            <a:avLst/>
          </a:prstGeom>
        </p:spPr>
      </p:pic>
    </p:spTree>
    <p:extLst>
      <p:ext uri="{BB962C8B-B14F-4D97-AF65-F5344CB8AC3E}">
        <p14:creationId xmlns:p14="http://schemas.microsoft.com/office/powerpoint/2010/main" val="25050460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0"/>
            <a:ext cx="652329" cy="6626926"/>
          </a:xfrm>
          <a:prstGeom prst="rect">
            <a:avLst/>
          </a:prstGeom>
        </p:spPr>
      </p:pic>
      <p:pic>
        <p:nvPicPr>
          <p:cNvPr id="3" name="Picture 2"/>
          <p:cNvPicPr>
            <a:picLocks noChangeAspect="1"/>
          </p:cNvPicPr>
          <p:nvPr/>
        </p:nvPicPr>
        <p:blipFill>
          <a:blip r:embed="rId4"/>
          <a:stretch>
            <a:fillRect/>
          </a:stretch>
        </p:blipFill>
        <p:spPr>
          <a:xfrm>
            <a:off x="6111248" y="5360101"/>
            <a:ext cx="560881" cy="579170"/>
          </a:xfrm>
          <a:prstGeom prst="rect">
            <a:avLst/>
          </a:prstGeom>
        </p:spPr>
      </p:pic>
    </p:spTree>
    <p:extLst>
      <p:ext uri="{BB962C8B-B14F-4D97-AF65-F5344CB8AC3E}">
        <p14:creationId xmlns:p14="http://schemas.microsoft.com/office/powerpoint/2010/main" val="31245062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769835" y="115537"/>
            <a:ext cx="652329" cy="6626926"/>
          </a:xfrm>
          <a:prstGeom prst="rect">
            <a:avLst/>
          </a:prstGeom>
        </p:spPr>
      </p:pic>
      <p:sp>
        <p:nvSpPr>
          <p:cNvPr id="3" name="Oval 2"/>
          <p:cNvSpPr/>
          <p:nvPr/>
        </p:nvSpPr>
        <p:spPr>
          <a:xfrm>
            <a:off x="5832927" y="6175829"/>
            <a:ext cx="526143" cy="56663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41307416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223" y="425470"/>
            <a:ext cx="4816240" cy="6432530"/>
          </a:xfrm>
          <a:prstGeom prst="rect">
            <a:avLst/>
          </a:prstGeom>
          <a:noFill/>
        </p:spPr>
        <p:txBody>
          <a:bodyPr wrap="square" rtlCol="0">
            <a:spAutoFit/>
          </a:bodyPr>
          <a:lstStyle/>
          <a:p>
            <a:pPr algn="ctr"/>
            <a:r>
              <a:rPr lang="en-US" sz="6600" b="1" dirty="0" smtClean="0">
                <a:solidFill>
                  <a:prstClr val="black"/>
                </a:solidFill>
                <a:latin typeface="Edwardian Script ITC" panose="030303020407070D0804" pitchFamily="66" charset="0"/>
              </a:rPr>
              <a:t>Glory Be to the Father</a:t>
            </a:r>
          </a:p>
          <a:p>
            <a:pPr algn="ctr"/>
            <a:r>
              <a:rPr lang="en-US" sz="4000" b="1" dirty="0" smtClean="0">
                <a:solidFill>
                  <a:prstClr val="black"/>
                </a:solidFill>
                <a:cs typeface="Arial" panose="020B0604020202020204" pitchFamily="34" charset="0"/>
              </a:rPr>
              <a:t>and to the Son</a:t>
            </a:r>
          </a:p>
          <a:p>
            <a:pPr algn="ctr"/>
            <a:r>
              <a:rPr lang="en-US" sz="4000" b="1" dirty="0" smtClean="0">
                <a:solidFill>
                  <a:prstClr val="black"/>
                </a:solidFill>
                <a:cs typeface="Arial" panose="020B0604020202020204" pitchFamily="34" charset="0"/>
              </a:rPr>
              <a:t>and to the Holy Spirit</a:t>
            </a:r>
          </a:p>
          <a:p>
            <a:pPr algn="ctr"/>
            <a:r>
              <a:rPr lang="en-US" sz="4000" b="1" dirty="0" smtClean="0">
                <a:solidFill>
                  <a:prstClr val="black"/>
                </a:solidFill>
                <a:cs typeface="Arial" panose="020B0604020202020204" pitchFamily="34" charset="0"/>
              </a:rPr>
              <a:t>as it was in the beginning, is now, </a:t>
            </a:r>
          </a:p>
          <a:p>
            <a:pPr algn="ctr"/>
            <a:r>
              <a:rPr lang="en-US" sz="4000" b="1" dirty="0" smtClean="0">
                <a:solidFill>
                  <a:prstClr val="black"/>
                </a:solidFill>
                <a:cs typeface="Arial" panose="020B0604020202020204" pitchFamily="34" charset="0"/>
              </a:rPr>
              <a:t>and ever shall be</a:t>
            </a:r>
          </a:p>
          <a:p>
            <a:pPr algn="ctr"/>
            <a:r>
              <a:rPr lang="en-US" sz="4000" b="1" dirty="0" smtClean="0">
                <a:solidFill>
                  <a:prstClr val="black"/>
                </a:solidFill>
                <a:cs typeface="Arial" panose="020B0604020202020204" pitchFamily="34" charset="0"/>
              </a:rPr>
              <a:t>world without end.  Amen.</a:t>
            </a:r>
            <a:endParaRPr lang="en-US" sz="3600" b="1" dirty="0">
              <a:solidFill>
                <a:prstClr val="black"/>
              </a:solidFill>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0906" y="1107808"/>
            <a:ext cx="3989907" cy="5332306"/>
          </a:xfrm>
          <a:prstGeom prst="ellipse">
            <a:avLst/>
          </a:prstGeom>
          <a:ln>
            <a:noFill/>
          </a:ln>
          <a:effectLst>
            <a:softEdge rad="112500"/>
          </a:effectLst>
        </p:spPr>
      </p:pic>
    </p:spTree>
    <p:extLst>
      <p:ext uri="{BB962C8B-B14F-4D97-AF65-F5344CB8AC3E}">
        <p14:creationId xmlns:p14="http://schemas.microsoft.com/office/powerpoint/2010/main" val="24881764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909" y="725214"/>
            <a:ext cx="4297933" cy="5578169"/>
          </a:xfrm>
          <a:prstGeom prst="rect">
            <a:avLst/>
          </a:prstGeom>
          <a:ln w="2286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236061" y="1036059"/>
            <a:ext cx="3792041" cy="4956478"/>
          </a:xfrm>
          <a:prstGeom prst="rect">
            <a:avLst/>
          </a:prstGeom>
        </p:spPr>
      </p:pic>
    </p:spTree>
    <p:extLst>
      <p:ext uri="{BB962C8B-B14F-4D97-AF65-F5344CB8AC3E}">
        <p14:creationId xmlns:p14="http://schemas.microsoft.com/office/powerpoint/2010/main" val="35774324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4000" b="1" dirty="0" smtClean="0">
                <a:solidFill>
                  <a:srgbClr val="0070C0"/>
                </a:solidFill>
              </a:rPr>
              <a:t>5</a:t>
            </a:r>
            <a:r>
              <a:rPr lang="en-US" sz="4000" b="1" baseline="30000" dirty="0" smtClean="0">
                <a:solidFill>
                  <a:srgbClr val="0070C0"/>
                </a:solidFill>
              </a:rPr>
              <a:t>th</a:t>
            </a:r>
            <a:r>
              <a:rPr lang="en-US" sz="4000" b="1" dirty="0" smtClean="0">
                <a:solidFill>
                  <a:srgbClr val="0070C0"/>
                </a:solidFill>
              </a:rPr>
              <a:t> Joyful Mystery – Finding Jesus in the Temple</a:t>
            </a:r>
            <a:endParaRPr lang="en-US" sz="4000" b="1" dirty="0">
              <a:solidFill>
                <a:srgbClr val="0070C0"/>
              </a:solidFill>
            </a:endParaRPr>
          </a:p>
        </p:txBody>
      </p:sp>
      <p:sp>
        <p:nvSpPr>
          <p:cNvPr id="4" name="Rectangle 3"/>
          <p:cNvSpPr/>
          <p:nvPr/>
        </p:nvSpPr>
        <p:spPr>
          <a:xfrm>
            <a:off x="439616" y="1251960"/>
            <a:ext cx="6765225" cy="4216539"/>
          </a:xfrm>
          <a:prstGeom prst="rect">
            <a:avLst/>
          </a:prstGeom>
        </p:spPr>
        <p:txBody>
          <a:bodyPr wrap="square">
            <a:spAutoFit/>
          </a:bodyPr>
          <a:lstStyle/>
          <a:p>
            <a:pPr algn="just"/>
            <a:r>
              <a:rPr lang="en-US" i="1" dirty="0">
                <a:latin typeface="Times New Roman" panose="02020603050405020304" pitchFamily="18" charset="0"/>
                <a:cs typeface="Times New Roman" panose="02020603050405020304" pitchFamily="18" charset="0"/>
              </a:rPr>
              <a:t>They returned to Jerusalem in search of Him. And after three days, they found Him in the temple. (Luke 2:45-46)</a:t>
            </a:r>
            <a:endParaRPr lang="en-US" sz="1400" i="1" dirty="0" smtClean="0">
              <a:latin typeface="Times New Roman" panose="02020603050405020304" pitchFamily="18" charset="0"/>
              <a:cs typeface="Times New Roman" panose="02020603050405020304" pitchFamily="18" charset="0"/>
            </a:endParaRPr>
          </a:p>
          <a:p>
            <a:pPr algn="just"/>
            <a:endParaRPr lang="en-US" sz="1600" dirty="0"/>
          </a:p>
          <a:p>
            <a:pPr algn="just"/>
            <a:r>
              <a:rPr lang="en-US" sz="2400" dirty="0" smtClean="0"/>
              <a:t>When we meditate on this </a:t>
            </a:r>
            <a:r>
              <a:rPr lang="en-US" sz="2400" dirty="0" smtClean="0"/>
              <a:t>Joyful </a:t>
            </a:r>
            <a:r>
              <a:rPr lang="en-US" sz="2400" dirty="0" smtClean="0"/>
              <a:t>Mystery, what comes to mind </a:t>
            </a:r>
            <a:r>
              <a:rPr lang="en-US" sz="2400" dirty="0" smtClean="0"/>
              <a:t>is  the loss that Mary and Joseph must have felt when they could not find Jesus and the joy they experienced when, after a long search, they found Him.   During this mystery we pray that we will persevere in our efforts to find Jesus in our lives   We pray, too, that, like Jesus, we will grow in wisdom, grace and faith as we show respect for our parents, teachers and all who care for us.</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6396" y="1794904"/>
            <a:ext cx="3199189" cy="38198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9388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8523" y="797169"/>
            <a:ext cx="10597662" cy="5632311"/>
          </a:xfrm>
          <a:prstGeom prst="rect">
            <a:avLst/>
          </a:prstGeom>
          <a:noFill/>
        </p:spPr>
        <p:txBody>
          <a:bodyPr wrap="square" rtlCol="0">
            <a:spAutoFit/>
          </a:bodyPr>
          <a:lstStyle/>
          <a:p>
            <a:pPr algn="ctr"/>
            <a:r>
              <a:rPr lang="en-US" sz="3600" b="1" dirty="0">
                <a:solidFill>
                  <a:prstClr val="black"/>
                </a:solidFill>
                <a:latin typeface="Brush Script MT" panose="03060802040406070304" pitchFamily="66" charset="0"/>
              </a:rPr>
              <a:t> </a:t>
            </a:r>
            <a:r>
              <a:rPr lang="en-US" sz="4000" b="1" dirty="0">
                <a:solidFill>
                  <a:prstClr val="black"/>
                </a:solidFill>
                <a:latin typeface="Brush Script MT" panose="03060802040406070304" pitchFamily="66" charset="0"/>
              </a:rPr>
              <a:t>Our Father.</a:t>
            </a:r>
          </a:p>
          <a:p>
            <a:pPr algn="ctr"/>
            <a:r>
              <a:rPr lang="en-US" sz="4000" b="1" dirty="0">
                <a:solidFill>
                  <a:prstClr val="black"/>
                </a:solidFill>
                <a:latin typeface="Brush Script MT" panose="03060802040406070304" pitchFamily="66" charset="0"/>
              </a:rPr>
              <a:t>Who art in heaven,</a:t>
            </a:r>
          </a:p>
          <a:p>
            <a:pPr algn="ctr"/>
            <a:r>
              <a:rPr lang="en-US" sz="4000" b="1" dirty="0">
                <a:solidFill>
                  <a:prstClr val="black"/>
                </a:solidFill>
                <a:latin typeface="Brush Script MT" panose="03060802040406070304" pitchFamily="66" charset="0"/>
              </a:rPr>
              <a:t>Hallowed be Thy Name.</a:t>
            </a:r>
          </a:p>
          <a:p>
            <a:pPr algn="ctr"/>
            <a:r>
              <a:rPr lang="en-US" sz="4000" b="1" dirty="0">
                <a:solidFill>
                  <a:prstClr val="black"/>
                </a:solidFill>
                <a:latin typeface="Brush Script MT" panose="03060802040406070304" pitchFamily="66" charset="0"/>
              </a:rPr>
              <a:t>Thy kingdom come.</a:t>
            </a:r>
          </a:p>
          <a:p>
            <a:pPr algn="ctr"/>
            <a:r>
              <a:rPr lang="en-US" sz="4000" b="1" dirty="0">
                <a:solidFill>
                  <a:prstClr val="black"/>
                </a:solidFill>
                <a:latin typeface="Brush Script MT" panose="03060802040406070304" pitchFamily="66" charset="0"/>
              </a:rPr>
              <a:t>  Thy will be done on earth as it is in heaven</a:t>
            </a:r>
          </a:p>
          <a:p>
            <a:pPr algn="ctr"/>
            <a:r>
              <a:rPr lang="en-US" sz="4000" b="1" dirty="0">
                <a:solidFill>
                  <a:prstClr val="black"/>
                </a:solidFill>
                <a:latin typeface="Brush Script MT" panose="03060802040406070304" pitchFamily="66" charset="0"/>
              </a:rPr>
              <a:t>Give us this day our daily bread and</a:t>
            </a:r>
          </a:p>
          <a:p>
            <a:pPr algn="ctr"/>
            <a:r>
              <a:rPr lang="en-US" sz="4000" b="1" dirty="0">
                <a:solidFill>
                  <a:prstClr val="black"/>
                </a:solidFill>
                <a:latin typeface="Brush Script MT" panose="03060802040406070304" pitchFamily="66" charset="0"/>
              </a:rPr>
              <a:t>Forgive us our trespasses as we forgive those who trespass against us.</a:t>
            </a:r>
          </a:p>
          <a:p>
            <a:pPr algn="ctr"/>
            <a:r>
              <a:rPr lang="en-US" sz="4000" b="1" dirty="0">
                <a:solidFill>
                  <a:prstClr val="black"/>
                </a:solidFill>
                <a:latin typeface="Brush Script MT" panose="03060802040406070304" pitchFamily="66" charset="0"/>
              </a:rPr>
              <a:t>Lead us not into temptation but deliver us from evil.  Amen.</a:t>
            </a:r>
          </a:p>
        </p:txBody>
      </p:sp>
    </p:spTree>
    <p:extLst>
      <p:ext uri="{BB962C8B-B14F-4D97-AF65-F5344CB8AC3E}">
        <p14:creationId xmlns:p14="http://schemas.microsoft.com/office/powerpoint/2010/main" val="41243226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019800" y="51253"/>
            <a:ext cx="645885" cy="6612166"/>
            <a:chOff x="5805710" y="57148"/>
            <a:chExt cx="645885" cy="6612166"/>
          </a:xfrm>
        </p:grpSpPr>
        <p:sp>
          <p:nvSpPr>
            <p:cNvPr id="2" name="Oval 1"/>
            <p:cNvSpPr/>
            <p:nvPr/>
          </p:nvSpPr>
          <p:spPr>
            <a:xfrm>
              <a:off x="5878276" y="57148"/>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5885538" y="718457"/>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5812971" y="1372504"/>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5805710" y="1985733"/>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5812967" y="265067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812968" y="330018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5856514" y="3975102"/>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5812970" y="4677229"/>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5849255" y="5373915"/>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5856514" y="6045200"/>
              <a:ext cx="566057" cy="624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4" name="Picture 13"/>
          <p:cNvPicPr>
            <a:picLocks noChangeAspect="1"/>
          </p:cNvPicPr>
          <p:nvPr/>
        </p:nvPicPr>
        <p:blipFill>
          <a:blip r:embed="rId3"/>
          <a:stretch>
            <a:fillRect/>
          </a:stretch>
        </p:blipFill>
        <p:spPr>
          <a:xfrm>
            <a:off x="6104804" y="64447"/>
            <a:ext cx="560881" cy="579170"/>
          </a:xfrm>
          <a:prstGeom prst="rect">
            <a:avLst/>
          </a:prstGeom>
        </p:spPr>
      </p:pic>
    </p:spTree>
    <p:extLst>
      <p:ext uri="{BB962C8B-B14F-4D97-AF65-F5344CB8AC3E}">
        <p14:creationId xmlns:p14="http://schemas.microsoft.com/office/powerpoint/2010/main" val="12982805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976256" y="77437"/>
            <a:ext cx="652329" cy="6626926"/>
          </a:xfrm>
          <a:prstGeom prst="rect">
            <a:avLst/>
          </a:prstGeom>
        </p:spPr>
      </p:pic>
      <p:pic>
        <p:nvPicPr>
          <p:cNvPr id="4" name="Picture 3"/>
          <p:cNvPicPr>
            <a:picLocks noChangeAspect="1"/>
          </p:cNvPicPr>
          <p:nvPr/>
        </p:nvPicPr>
        <p:blipFill>
          <a:blip r:embed="rId4"/>
          <a:stretch>
            <a:fillRect/>
          </a:stretch>
        </p:blipFill>
        <p:spPr>
          <a:xfrm>
            <a:off x="6067704" y="773586"/>
            <a:ext cx="560881" cy="579170"/>
          </a:xfrm>
          <a:prstGeom prst="rect">
            <a:avLst/>
          </a:prstGeom>
        </p:spPr>
      </p:pic>
    </p:spTree>
    <p:extLst>
      <p:ext uri="{BB962C8B-B14F-4D97-AF65-F5344CB8AC3E}">
        <p14:creationId xmlns:p14="http://schemas.microsoft.com/office/powerpoint/2010/main" val="30508632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43246" y="174541"/>
            <a:ext cx="652329" cy="6626926"/>
          </a:xfrm>
          <a:prstGeom prst="rect">
            <a:avLst/>
          </a:prstGeom>
        </p:spPr>
      </p:pic>
      <p:pic>
        <p:nvPicPr>
          <p:cNvPr id="3" name="Picture 2"/>
          <p:cNvPicPr>
            <a:picLocks noChangeAspect="1"/>
          </p:cNvPicPr>
          <p:nvPr/>
        </p:nvPicPr>
        <p:blipFill>
          <a:blip r:embed="rId4"/>
          <a:stretch>
            <a:fillRect/>
          </a:stretch>
        </p:blipFill>
        <p:spPr>
          <a:xfrm>
            <a:off x="6043246" y="1523026"/>
            <a:ext cx="560881" cy="579170"/>
          </a:xfrm>
          <a:prstGeom prst="rect">
            <a:avLst/>
          </a:prstGeom>
        </p:spPr>
      </p:pic>
    </p:spTree>
    <p:extLst>
      <p:ext uri="{BB962C8B-B14F-4D97-AF65-F5344CB8AC3E}">
        <p14:creationId xmlns:p14="http://schemas.microsoft.com/office/powerpoint/2010/main" val="1254636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223" y="425470"/>
            <a:ext cx="4816240" cy="6432530"/>
          </a:xfrm>
          <a:prstGeom prst="rect">
            <a:avLst/>
          </a:prstGeom>
          <a:noFill/>
        </p:spPr>
        <p:txBody>
          <a:bodyPr wrap="square" rtlCol="0">
            <a:spAutoFit/>
          </a:bodyPr>
          <a:lstStyle/>
          <a:p>
            <a:pPr algn="ctr"/>
            <a:r>
              <a:rPr lang="en-US" sz="6600" b="1" dirty="0" smtClean="0">
                <a:latin typeface="Edwardian Script ITC" panose="030303020407070D0804" pitchFamily="66" charset="0"/>
              </a:rPr>
              <a:t>Glory Be to the Father</a:t>
            </a:r>
          </a:p>
          <a:p>
            <a:pPr algn="ctr"/>
            <a:r>
              <a:rPr lang="en-US" sz="4000" b="1" dirty="0" smtClean="0">
                <a:cs typeface="Arial" panose="020B0604020202020204" pitchFamily="34" charset="0"/>
              </a:rPr>
              <a:t>and to the Son</a:t>
            </a:r>
          </a:p>
          <a:p>
            <a:pPr algn="ctr"/>
            <a:r>
              <a:rPr lang="en-US" sz="4000" b="1" dirty="0" smtClean="0">
                <a:cs typeface="Arial" panose="020B0604020202020204" pitchFamily="34" charset="0"/>
              </a:rPr>
              <a:t>and to the Holy Spirit</a:t>
            </a:r>
          </a:p>
          <a:p>
            <a:pPr algn="ctr"/>
            <a:r>
              <a:rPr lang="en-US" sz="4000" b="1" dirty="0" smtClean="0">
                <a:cs typeface="Arial" panose="020B0604020202020204" pitchFamily="34" charset="0"/>
              </a:rPr>
              <a:t>as it was in the beginning, is now, </a:t>
            </a:r>
          </a:p>
          <a:p>
            <a:pPr algn="ctr"/>
            <a:r>
              <a:rPr lang="en-US" sz="4000" b="1" dirty="0" smtClean="0">
                <a:cs typeface="Arial" panose="020B0604020202020204" pitchFamily="34" charset="0"/>
              </a:rPr>
              <a:t>and ever shall be</a:t>
            </a:r>
          </a:p>
          <a:p>
            <a:pPr algn="ctr"/>
            <a:r>
              <a:rPr lang="en-US" sz="4000" b="1" dirty="0" smtClean="0">
                <a:cs typeface="Arial" panose="020B0604020202020204" pitchFamily="34" charset="0"/>
              </a:rPr>
              <a:t>world without end.  Amen.</a:t>
            </a:r>
            <a:endParaRPr lang="en-US" sz="3600" b="1" dirty="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0906" y="1107808"/>
            <a:ext cx="3989907" cy="5332306"/>
          </a:xfrm>
          <a:prstGeom prst="ellipse">
            <a:avLst/>
          </a:prstGeom>
          <a:ln>
            <a:noFill/>
          </a:ln>
          <a:effectLst>
            <a:softEdge rad="112500"/>
          </a:effectLst>
        </p:spPr>
      </p:pic>
    </p:spTree>
    <p:extLst>
      <p:ext uri="{BB962C8B-B14F-4D97-AF65-F5344CB8AC3E}">
        <p14:creationId xmlns:p14="http://schemas.microsoft.com/office/powerpoint/2010/main" val="17227223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115537"/>
            <a:ext cx="652329" cy="6626926"/>
          </a:xfrm>
          <a:prstGeom prst="rect">
            <a:avLst/>
          </a:prstGeom>
        </p:spPr>
      </p:pic>
      <p:pic>
        <p:nvPicPr>
          <p:cNvPr id="3" name="Picture 2"/>
          <p:cNvPicPr>
            <a:picLocks noChangeAspect="1"/>
          </p:cNvPicPr>
          <p:nvPr/>
        </p:nvPicPr>
        <p:blipFill>
          <a:blip r:embed="rId4"/>
          <a:stretch>
            <a:fillRect/>
          </a:stretch>
        </p:blipFill>
        <p:spPr>
          <a:xfrm>
            <a:off x="6019800" y="2031584"/>
            <a:ext cx="560881" cy="579170"/>
          </a:xfrm>
          <a:prstGeom prst="rect">
            <a:avLst/>
          </a:prstGeom>
        </p:spPr>
      </p:pic>
    </p:spTree>
    <p:extLst>
      <p:ext uri="{BB962C8B-B14F-4D97-AF65-F5344CB8AC3E}">
        <p14:creationId xmlns:p14="http://schemas.microsoft.com/office/powerpoint/2010/main" val="23108586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77437"/>
            <a:ext cx="652329" cy="6626926"/>
          </a:xfrm>
          <a:prstGeom prst="rect">
            <a:avLst/>
          </a:prstGeom>
        </p:spPr>
      </p:pic>
      <p:pic>
        <p:nvPicPr>
          <p:cNvPr id="3" name="Picture 2"/>
          <p:cNvPicPr>
            <a:picLocks noChangeAspect="1"/>
          </p:cNvPicPr>
          <p:nvPr/>
        </p:nvPicPr>
        <p:blipFill>
          <a:blip r:embed="rId4"/>
          <a:stretch>
            <a:fillRect/>
          </a:stretch>
        </p:blipFill>
        <p:spPr>
          <a:xfrm>
            <a:off x="6065523" y="2674679"/>
            <a:ext cx="560881" cy="579170"/>
          </a:xfrm>
          <a:prstGeom prst="rect">
            <a:avLst/>
          </a:prstGeom>
        </p:spPr>
      </p:pic>
    </p:spTree>
    <p:extLst>
      <p:ext uri="{BB962C8B-B14F-4D97-AF65-F5344CB8AC3E}">
        <p14:creationId xmlns:p14="http://schemas.microsoft.com/office/powerpoint/2010/main" val="27636095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77437"/>
            <a:ext cx="652329" cy="6626926"/>
          </a:xfrm>
          <a:prstGeom prst="rect">
            <a:avLst/>
          </a:prstGeom>
        </p:spPr>
      </p:pic>
      <p:pic>
        <p:nvPicPr>
          <p:cNvPr id="3" name="Picture 2"/>
          <p:cNvPicPr>
            <a:picLocks noChangeAspect="1"/>
          </p:cNvPicPr>
          <p:nvPr/>
        </p:nvPicPr>
        <p:blipFill>
          <a:blip r:embed="rId4"/>
          <a:stretch>
            <a:fillRect/>
          </a:stretch>
        </p:blipFill>
        <p:spPr>
          <a:xfrm>
            <a:off x="6111248" y="3390900"/>
            <a:ext cx="560881" cy="579170"/>
          </a:xfrm>
          <a:prstGeom prst="rect">
            <a:avLst/>
          </a:prstGeom>
        </p:spPr>
      </p:pic>
    </p:spTree>
    <p:extLst>
      <p:ext uri="{BB962C8B-B14F-4D97-AF65-F5344CB8AC3E}">
        <p14:creationId xmlns:p14="http://schemas.microsoft.com/office/powerpoint/2010/main" val="29920823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955323" y="77437"/>
            <a:ext cx="652329" cy="6626926"/>
          </a:xfrm>
          <a:prstGeom prst="rect">
            <a:avLst/>
          </a:prstGeom>
        </p:spPr>
      </p:pic>
      <p:pic>
        <p:nvPicPr>
          <p:cNvPr id="3" name="Picture 2"/>
          <p:cNvPicPr>
            <a:picLocks noChangeAspect="1"/>
          </p:cNvPicPr>
          <p:nvPr/>
        </p:nvPicPr>
        <p:blipFill>
          <a:blip r:embed="rId4"/>
          <a:stretch>
            <a:fillRect/>
          </a:stretch>
        </p:blipFill>
        <p:spPr>
          <a:xfrm>
            <a:off x="6046771" y="4012504"/>
            <a:ext cx="560881" cy="579170"/>
          </a:xfrm>
          <a:prstGeom prst="rect">
            <a:avLst/>
          </a:prstGeom>
        </p:spPr>
      </p:pic>
    </p:spTree>
    <p:extLst>
      <p:ext uri="{BB962C8B-B14F-4D97-AF65-F5344CB8AC3E}">
        <p14:creationId xmlns:p14="http://schemas.microsoft.com/office/powerpoint/2010/main" val="23600979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77437"/>
            <a:ext cx="652329" cy="6626926"/>
          </a:xfrm>
          <a:prstGeom prst="rect">
            <a:avLst/>
          </a:prstGeom>
        </p:spPr>
      </p:pic>
      <p:pic>
        <p:nvPicPr>
          <p:cNvPr id="3" name="Picture 2"/>
          <p:cNvPicPr>
            <a:picLocks noChangeAspect="1"/>
          </p:cNvPicPr>
          <p:nvPr/>
        </p:nvPicPr>
        <p:blipFill>
          <a:blip r:embed="rId4"/>
          <a:stretch>
            <a:fillRect/>
          </a:stretch>
        </p:blipFill>
        <p:spPr>
          <a:xfrm>
            <a:off x="6030686" y="4721472"/>
            <a:ext cx="560881" cy="579170"/>
          </a:xfrm>
          <a:prstGeom prst="rect">
            <a:avLst/>
          </a:prstGeom>
        </p:spPr>
      </p:pic>
    </p:spTree>
    <p:extLst>
      <p:ext uri="{BB962C8B-B14F-4D97-AF65-F5344CB8AC3E}">
        <p14:creationId xmlns:p14="http://schemas.microsoft.com/office/powerpoint/2010/main" val="39636469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019800" y="0"/>
            <a:ext cx="652329" cy="6626926"/>
          </a:xfrm>
          <a:prstGeom prst="rect">
            <a:avLst/>
          </a:prstGeom>
        </p:spPr>
      </p:pic>
      <p:pic>
        <p:nvPicPr>
          <p:cNvPr id="3" name="Picture 2"/>
          <p:cNvPicPr>
            <a:picLocks noChangeAspect="1"/>
          </p:cNvPicPr>
          <p:nvPr/>
        </p:nvPicPr>
        <p:blipFill>
          <a:blip r:embed="rId4"/>
          <a:stretch>
            <a:fillRect/>
          </a:stretch>
        </p:blipFill>
        <p:spPr>
          <a:xfrm>
            <a:off x="6111248" y="5360101"/>
            <a:ext cx="560881" cy="579170"/>
          </a:xfrm>
          <a:prstGeom prst="rect">
            <a:avLst/>
          </a:prstGeom>
        </p:spPr>
      </p:pic>
    </p:spTree>
    <p:extLst>
      <p:ext uri="{BB962C8B-B14F-4D97-AF65-F5344CB8AC3E}">
        <p14:creationId xmlns:p14="http://schemas.microsoft.com/office/powerpoint/2010/main" val="1571526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il Mary, full of grace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61" y="174541"/>
            <a:ext cx="4519472" cy="66834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5920154" y="115537"/>
            <a:ext cx="652329" cy="6626926"/>
          </a:xfrm>
          <a:prstGeom prst="rect">
            <a:avLst/>
          </a:prstGeom>
        </p:spPr>
      </p:pic>
      <p:sp>
        <p:nvSpPr>
          <p:cNvPr id="3" name="Oval 2"/>
          <p:cNvSpPr/>
          <p:nvPr/>
        </p:nvSpPr>
        <p:spPr>
          <a:xfrm>
            <a:off x="6046340" y="6128667"/>
            <a:ext cx="526143" cy="56663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9348760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223" y="425470"/>
            <a:ext cx="4816240" cy="6432530"/>
          </a:xfrm>
          <a:prstGeom prst="rect">
            <a:avLst/>
          </a:prstGeom>
          <a:noFill/>
        </p:spPr>
        <p:txBody>
          <a:bodyPr wrap="square" rtlCol="0">
            <a:spAutoFit/>
          </a:bodyPr>
          <a:lstStyle/>
          <a:p>
            <a:pPr algn="ctr"/>
            <a:r>
              <a:rPr lang="en-US" sz="6600" b="1" dirty="0" smtClean="0">
                <a:solidFill>
                  <a:prstClr val="black"/>
                </a:solidFill>
                <a:latin typeface="Edwardian Script ITC" panose="030303020407070D0804" pitchFamily="66" charset="0"/>
              </a:rPr>
              <a:t>Glory Be to the Father</a:t>
            </a:r>
          </a:p>
          <a:p>
            <a:pPr algn="ctr"/>
            <a:r>
              <a:rPr lang="en-US" sz="4000" b="1" dirty="0" smtClean="0">
                <a:solidFill>
                  <a:prstClr val="black"/>
                </a:solidFill>
                <a:cs typeface="Arial" panose="020B0604020202020204" pitchFamily="34" charset="0"/>
              </a:rPr>
              <a:t>and to the Son</a:t>
            </a:r>
          </a:p>
          <a:p>
            <a:pPr algn="ctr"/>
            <a:r>
              <a:rPr lang="en-US" sz="4000" b="1" dirty="0" smtClean="0">
                <a:solidFill>
                  <a:prstClr val="black"/>
                </a:solidFill>
                <a:cs typeface="Arial" panose="020B0604020202020204" pitchFamily="34" charset="0"/>
              </a:rPr>
              <a:t>and to the Holy Spirit</a:t>
            </a:r>
          </a:p>
          <a:p>
            <a:pPr algn="ctr"/>
            <a:r>
              <a:rPr lang="en-US" sz="4000" b="1" dirty="0" smtClean="0">
                <a:solidFill>
                  <a:prstClr val="black"/>
                </a:solidFill>
                <a:cs typeface="Arial" panose="020B0604020202020204" pitchFamily="34" charset="0"/>
              </a:rPr>
              <a:t>as it was in the beginning, is now, </a:t>
            </a:r>
          </a:p>
          <a:p>
            <a:pPr algn="ctr"/>
            <a:r>
              <a:rPr lang="en-US" sz="4000" b="1" dirty="0" smtClean="0">
                <a:solidFill>
                  <a:prstClr val="black"/>
                </a:solidFill>
                <a:cs typeface="Arial" panose="020B0604020202020204" pitchFamily="34" charset="0"/>
              </a:rPr>
              <a:t>and ever shall be</a:t>
            </a:r>
          </a:p>
          <a:p>
            <a:pPr algn="ctr"/>
            <a:r>
              <a:rPr lang="en-US" sz="4000" b="1" dirty="0" smtClean="0">
                <a:solidFill>
                  <a:prstClr val="black"/>
                </a:solidFill>
                <a:cs typeface="Arial" panose="020B0604020202020204" pitchFamily="34" charset="0"/>
              </a:rPr>
              <a:t>world without end.  Amen.</a:t>
            </a:r>
            <a:endParaRPr lang="en-US" sz="3600" b="1" dirty="0">
              <a:solidFill>
                <a:prstClr val="black"/>
              </a:solidFill>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0906" y="1107808"/>
            <a:ext cx="3989907" cy="5332306"/>
          </a:xfrm>
          <a:prstGeom prst="ellipse">
            <a:avLst/>
          </a:prstGeom>
          <a:ln>
            <a:noFill/>
          </a:ln>
          <a:effectLst>
            <a:softEdge rad="112500"/>
          </a:effectLst>
        </p:spPr>
      </p:pic>
    </p:spTree>
    <p:extLst>
      <p:ext uri="{BB962C8B-B14F-4D97-AF65-F5344CB8AC3E}">
        <p14:creationId xmlns:p14="http://schemas.microsoft.com/office/powerpoint/2010/main" val="34751399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409904" y="345062"/>
            <a:ext cx="6586890" cy="6091676"/>
          </a:xfrm>
          <a:prstGeom prst="rect">
            <a:avLst/>
          </a:prstGeom>
        </p:spPr>
      </p:pic>
    </p:spTree>
    <p:extLst>
      <p:ext uri="{BB962C8B-B14F-4D97-AF65-F5344CB8AC3E}">
        <p14:creationId xmlns:p14="http://schemas.microsoft.com/office/powerpoint/2010/main" val="30469513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113410" y="160882"/>
            <a:ext cx="8639504" cy="6460035"/>
          </a:xfrm>
          <a:prstGeom prst="rect">
            <a:avLst/>
          </a:prstGeom>
          <a:effectLst>
            <a:softEdge rad="381000"/>
          </a:effectLst>
        </p:spPr>
      </p:pic>
      <p:sp>
        <p:nvSpPr>
          <p:cNvPr id="2" name="Rectangle 1"/>
          <p:cNvSpPr/>
          <p:nvPr/>
        </p:nvSpPr>
        <p:spPr>
          <a:xfrm>
            <a:off x="2639147" y="851743"/>
            <a:ext cx="7762240" cy="5078313"/>
          </a:xfrm>
          <a:prstGeom prst="rect">
            <a:avLst/>
          </a:prstGeom>
        </p:spPr>
        <p:txBody>
          <a:bodyPr wrap="square">
            <a:spAutoFit/>
          </a:bodyPr>
          <a:lstStyle/>
          <a:p>
            <a:pPr algn="ctr"/>
            <a:r>
              <a:rPr lang="en-US" sz="3600" b="1" i="1" dirty="0"/>
              <a:t>O God, whose only-begotten Son, by His life, death and resurrection, has purchased for us the rewards of eternal life; grant, we beseech Thee, that, </a:t>
            </a:r>
            <a:r>
              <a:rPr lang="en-US" sz="3600" b="1" i="1" dirty="0" smtClean="0"/>
              <a:t>while meditating </a:t>
            </a:r>
            <a:r>
              <a:rPr lang="en-US" sz="3600" b="1" i="1" dirty="0"/>
              <a:t>upon these mysteries of the Most Holy Rosary of the Blessed Virgin Mary, we may imitate what they contain and obtain what they promise, </a:t>
            </a:r>
            <a:r>
              <a:rPr lang="en-US" sz="3600" b="1" i="1" dirty="0" smtClean="0"/>
              <a:t>through Christ Our Lord.  Amen.</a:t>
            </a:r>
            <a:endParaRPr lang="en-US" sz="3600" b="1" i="1" dirty="0"/>
          </a:p>
        </p:txBody>
      </p:sp>
    </p:spTree>
    <p:extLst>
      <p:ext uri="{BB962C8B-B14F-4D97-AF65-F5344CB8AC3E}">
        <p14:creationId xmlns:p14="http://schemas.microsoft.com/office/powerpoint/2010/main" val="3981602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537" y="538753"/>
            <a:ext cx="4395111" cy="5704293"/>
          </a:xfrm>
          <a:prstGeom prst="rect">
            <a:avLst/>
          </a:prstGeom>
          <a:ln w="2286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97" y="801412"/>
            <a:ext cx="3792067" cy="4952903"/>
          </a:xfrm>
          <a:prstGeom prst="ellipse">
            <a:avLst/>
          </a:prstGeom>
          <a:ln>
            <a:noFill/>
          </a:ln>
          <a:effectLst>
            <a:softEdge rad="112500"/>
          </a:effectLst>
        </p:spPr>
      </p:pic>
    </p:spTree>
    <p:extLst>
      <p:ext uri="{BB962C8B-B14F-4D97-AF65-F5344CB8AC3E}">
        <p14:creationId xmlns:p14="http://schemas.microsoft.com/office/powerpoint/2010/main" val="7839366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534" y="2192486"/>
            <a:ext cx="7368721" cy="2852737"/>
          </a:xfrm>
        </p:spPr>
        <p:txBody>
          <a:bodyPr>
            <a:normAutofit fontScale="90000"/>
          </a:bodyPr>
          <a:lstStyle/>
          <a:p>
            <a:pPr algn="ctr"/>
            <a:r>
              <a:rPr lang="en-US" b="1" dirty="0" smtClean="0">
                <a:solidFill>
                  <a:srgbClr val="002060"/>
                </a:solidFill>
              </a:rPr>
              <a:t>Let us conclude our prayers with the prayers recommended to us by Pope Francis.</a:t>
            </a:r>
            <a:endParaRPr lang="en-US" b="1" dirty="0">
              <a:solidFill>
                <a:srgbClr val="002060"/>
              </a:solidFill>
            </a:endParaRPr>
          </a:p>
        </p:txBody>
      </p:sp>
      <p:sp>
        <p:nvSpPr>
          <p:cNvPr id="3" name="Text Placeholder 2"/>
          <p:cNvSpPr>
            <a:spLocks noGrp="1"/>
          </p:cNvSpPr>
          <p:nvPr>
            <p:ph type="body" idx="1"/>
          </p:nvPr>
        </p:nvSpPr>
        <p:spPr>
          <a:xfrm flipV="1">
            <a:off x="3149600" y="6089650"/>
            <a:ext cx="8197850" cy="601436"/>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2392" y="1625078"/>
            <a:ext cx="2776049" cy="3180892"/>
          </a:xfrm>
          <a:prstGeom prst="ellipse">
            <a:avLst/>
          </a:prstGeom>
          <a:ln>
            <a:noFill/>
          </a:ln>
          <a:effectLst>
            <a:softEdge rad="112500"/>
          </a:effectLst>
        </p:spPr>
      </p:pic>
    </p:spTree>
    <p:extLst>
      <p:ext uri="{BB962C8B-B14F-4D97-AF65-F5344CB8AC3E}">
        <p14:creationId xmlns:p14="http://schemas.microsoft.com/office/powerpoint/2010/main" val="20879436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546538"/>
            <a:ext cx="10515600" cy="6311461"/>
          </a:xfrm>
        </p:spPr>
        <p:txBody>
          <a:bodyPr>
            <a:normAutofit fontScale="92500" lnSpcReduction="10000"/>
          </a:bodyPr>
          <a:lstStyle/>
          <a:p>
            <a:pPr marL="0" lvl="0" indent="0" algn="ctr">
              <a:lnSpc>
                <a:spcPct val="100000"/>
              </a:lnSpc>
              <a:spcBef>
                <a:spcPts val="0"/>
              </a:spcBef>
              <a:buNone/>
            </a:pPr>
            <a:r>
              <a:rPr lang="en-US" b="1" u="sng" dirty="0" smtClean="0">
                <a:solidFill>
                  <a:srgbClr val="0070C0"/>
                </a:solidFill>
              </a:rPr>
              <a:t>Let Us Pray</a:t>
            </a:r>
            <a:endParaRPr lang="en-US" dirty="0">
              <a:solidFill>
                <a:srgbClr val="0070C0"/>
              </a:solidFill>
            </a:endParaRPr>
          </a:p>
          <a:p>
            <a:pPr marL="0" lvl="0" indent="0">
              <a:lnSpc>
                <a:spcPct val="100000"/>
              </a:lnSpc>
              <a:spcBef>
                <a:spcPts val="0"/>
              </a:spcBef>
              <a:buNone/>
            </a:pPr>
            <a:r>
              <a:rPr lang="en-US" sz="2400" dirty="0" smtClean="0">
                <a:solidFill>
                  <a:prstClr val="black"/>
                </a:solidFill>
              </a:rPr>
              <a:t>	O Mary,  </a:t>
            </a:r>
            <a:r>
              <a:rPr lang="en-US" dirty="0" smtClean="0">
                <a:solidFill>
                  <a:prstClr val="black"/>
                </a:solidFill>
              </a:rPr>
              <a:t>You </a:t>
            </a:r>
            <a:r>
              <a:rPr lang="en-US" dirty="0">
                <a:solidFill>
                  <a:prstClr val="black"/>
                </a:solidFill>
              </a:rPr>
              <a:t>shine continuously on our </a:t>
            </a:r>
            <a:r>
              <a:rPr lang="en-US" dirty="0" smtClean="0">
                <a:solidFill>
                  <a:prstClr val="black"/>
                </a:solidFill>
              </a:rPr>
              <a:t>journey as </a:t>
            </a:r>
            <a:r>
              <a:rPr lang="en-US" dirty="0">
                <a:solidFill>
                  <a:prstClr val="black"/>
                </a:solidFill>
              </a:rPr>
              <a:t>a sign of salvation and </a:t>
            </a:r>
            <a:r>
              <a:rPr lang="en-US" dirty="0" smtClean="0">
                <a:solidFill>
                  <a:prstClr val="black"/>
                </a:solidFill>
              </a:rPr>
              <a:t>hope. We </a:t>
            </a:r>
            <a:r>
              <a:rPr lang="en-US" dirty="0">
                <a:solidFill>
                  <a:prstClr val="black"/>
                </a:solidFill>
              </a:rPr>
              <a:t>entrust ourselves to you, Health of the </a:t>
            </a:r>
            <a:r>
              <a:rPr lang="en-US" dirty="0" smtClean="0">
                <a:solidFill>
                  <a:prstClr val="black"/>
                </a:solidFill>
              </a:rPr>
              <a:t>Sick, who</a:t>
            </a:r>
            <a:r>
              <a:rPr lang="en-US" dirty="0">
                <a:solidFill>
                  <a:prstClr val="black"/>
                </a:solidFill>
              </a:rPr>
              <a:t>, at the foot of the cross,</a:t>
            </a:r>
            <a:br>
              <a:rPr lang="en-US" dirty="0">
                <a:solidFill>
                  <a:prstClr val="black"/>
                </a:solidFill>
              </a:rPr>
            </a:br>
            <a:r>
              <a:rPr lang="en-US" dirty="0">
                <a:solidFill>
                  <a:prstClr val="black"/>
                </a:solidFill>
              </a:rPr>
              <a:t>were united with Jesus’ </a:t>
            </a:r>
            <a:r>
              <a:rPr lang="en-US" dirty="0" smtClean="0">
                <a:solidFill>
                  <a:prstClr val="black"/>
                </a:solidFill>
              </a:rPr>
              <a:t>suffering,  and </a:t>
            </a:r>
            <a:r>
              <a:rPr lang="en-US" dirty="0">
                <a:solidFill>
                  <a:prstClr val="black"/>
                </a:solidFill>
              </a:rPr>
              <a:t>persevered in your faith</a:t>
            </a:r>
            <a:r>
              <a:rPr lang="en-US" dirty="0" smtClean="0">
                <a:solidFill>
                  <a:prstClr val="black"/>
                </a:solidFill>
              </a:rPr>
              <a:t>.“</a:t>
            </a:r>
            <a:r>
              <a:rPr lang="en-US" dirty="0" err="1">
                <a:solidFill>
                  <a:prstClr val="black"/>
                </a:solidFill>
              </a:rPr>
              <a:t>Protectress</a:t>
            </a:r>
            <a:r>
              <a:rPr lang="en-US" dirty="0">
                <a:solidFill>
                  <a:prstClr val="black"/>
                </a:solidFill>
              </a:rPr>
              <a:t> of </a:t>
            </a:r>
            <a:r>
              <a:rPr lang="en-US" dirty="0" smtClean="0">
                <a:solidFill>
                  <a:prstClr val="black"/>
                </a:solidFill>
              </a:rPr>
              <a:t>all people”, you </a:t>
            </a:r>
            <a:r>
              <a:rPr lang="en-US" dirty="0">
                <a:solidFill>
                  <a:prstClr val="black"/>
                </a:solidFill>
              </a:rPr>
              <a:t>know our </a:t>
            </a:r>
            <a:r>
              <a:rPr lang="en-US" dirty="0" smtClean="0">
                <a:solidFill>
                  <a:prstClr val="black"/>
                </a:solidFill>
              </a:rPr>
              <a:t>needs, and </a:t>
            </a:r>
            <a:r>
              <a:rPr lang="en-US" dirty="0">
                <a:solidFill>
                  <a:prstClr val="black"/>
                </a:solidFill>
              </a:rPr>
              <a:t>we know that you will </a:t>
            </a:r>
            <a:r>
              <a:rPr lang="en-US" dirty="0" smtClean="0">
                <a:solidFill>
                  <a:prstClr val="black"/>
                </a:solidFill>
              </a:rPr>
              <a:t>provide, so </a:t>
            </a:r>
            <a:r>
              <a:rPr lang="en-US" dirty="0">
                <a:solidFill>
                  <a:prstClr val="black"/>
                </a:solidFill>
              </a:rPr>
              <a:t>that, as at Cana in </a:t>
            </a:r>
            <a:r>
              <a:rPr lang="en-US" dirty="0" smtClean="0">
                <a:solidFill>
                  <a:prstClr val="black"/>
                </a:solidFill>
              </a:rPr>
              <a:t>Galilee, joy </a:t>
            </a:r>
            <a:r>
              <a:rPr lang="en-US" dirty="0">
                <a:solidFill>
                  <a:prstClr val="black"/>
                </a:solidFill>
              </a:rPr>
              <a:t>and celebration may </a:t>
            </a:r>
            <a:r>
              <a:rPr lang="en-US" dirty="0" smtClean="0">
                <a:solidFill>
                  <a:prstClr val="black"/>
                </a:solidFill>
              </a:rPr>
              <a:t>return after </a:t>
            </a:r>
            <a:r>
              <a:rPr lang="en-US" dirty="0">
                <a:solidFill>
                  <a:prstClr val="black"/>
                </a:solidFill>
              </a:rPr>
              <a:t>this time of trial</a:t>
            </a:r>
            <a:r>
              <a:rPr lang="en-US" dirty="0" smtClean="0">
                <a:solidFill>
                  <a:prstClr val="black"/>
                </a:solidFill>
              </a:rPr>
              <a:t>.</a:t>
            </a:r>
            <a:endParaRPr lang="en-US" dirty="0">
              <a:solidFill>
                <a:prstClr val="black"/>
              </a:solidFill>
            </a:endParaRPr>
          </a:p>
          <a:p>
            <a:pPr marL="0" lvl="0" indent="0">
              <a:lnSpc>
                <a:spcPct val="100000"/>
              </a:lnSpc>
              <a:spcBef>
                <a:spcPts val="0"/>
              </a:spcBef>
              <a:buNone/>
            </a:pPr>
            <a:r>
              <a:rPr lang="en-US" dirty="0" smtClean="0">
                <a:solidFill>
                  <a:prstClr val="black"/>
                </a:solidFill>
              </a:rPr>
              <a:t>	Help </a:t>
            </a:r>
            <a:r>
              <a:rPr lang="en-US" dirty="0">
                <a:solidFill>
                  <a:prstClr val="black"/>
                </a:solidFill>
              </a:rPr>
              <a:t>us, Mother of Divine </a:t>
            </a:r>
            <a:r>
              <a:rPr lang="en-US" dirty="0" smtClean="0">
                <a:solidFill>
                  <a:prstClr val="black"/>
                </a:solidFill>
              </a:rPr>
              <a:t>Love, to </a:t>
            </a:r>
            <a:r>
              <a:rPr lang="en-US" dirty="0">
                <a:solidFill>
                  <a:prstClr val="black"/>
                </a:solidFill>
              </a:rPr>
              <a:t>conform ourselves to the will of the </a:t>
            </a:r>
            <a:r>
              <a:rPr lang="en-US" dirty="0" smtClean="0">
                <a:solidFill>
                  <a:prstClr val="black"/>
                </a:solidFill>
              </a:rPr>
              <a:t>Father and </a:t>
            </a:r>
            <a:r>
              <a:rPr lang="en-US" dirty="0">
                <a:solidFill>
                  <a:prstClr val="black"/>
                </a:solidFill>
              </a:rPr>
              <a:t>to do what Jesus tells </a:t>
            </a:r>
            <a:r>
              <a:rPr lang="en-US" dirty="0" smtClean="0">
                <a:solidFill>
                  <a:prstClr val="black"/>
                </a:solidFill>
              </a:rPr>
              <a:t>us. For </a:t>
            </a:r>
            <a:r>
              <a:rPr lang="en-US" dirty="0">
                <a:solidFill>
                  <a:prstClr val="black"/>
                </a:solidFill>
              </a:rPr>
              <a:t>he took upon himself our suffering,</a:t>
            </a:r>
            <a:br>
              <a:rPr lang="en-US" dirty="0">
                <a:solidFill>
                  <a:prstClr val="black"/>
                </a:solidFill>
              </a:rPr>
            </a:br>
            <a:r>
              <a:rPr lang="en-US" dirty="0">
                <a:solidFill>
                  <a:prstClr val="black"/>
                </a:solidFill>
              </a:rPr>
              <a:t>and burdened himself with our </a:t>
            </a:r>
            <a:r>
              <a:rPr lang="en-US" dirty="0" smtClean="0">
                <a:solidFill>
                  <a:prstClr val="black"/>
                </a:solidFill>
              </a:rPr>
              <a:t>sorrows to </a:t>
            </a:r>
            <a:r>
              <a:rPr lang="en-US" dirty="0">
                <a:solidFill>
                  <a:prstClr val="black"/>
                </a:solidFill>
              </a:rPr>
              <a:t>bring us, through the </a:t>
            </a:r>
            <a:r>
              <a:rPr lang="en-US" dirty="0" smtClean="0">
                <a:solidFill>
                  <a:prstClr val="black"/>
                </a:solidFill>
              </a:rPr>
              <a:t>cross,</a:t>
            </a:r>
            <a:r>
              <a:rPr lang="en-US" sz="2400" dirty="0">
                <a:solidFill>
                  <a:prstClr val="black"/>
                </a:solidFill>
              </a:rPr>
              <a:t> </a:t>
            </a:r>
            <a:r>
              <a:rPr lang="en-US" sz="2400" dirty="0" smtClean="0">
                <a:solidFill>
                  <a:prstClr val="black"/>
                </a:solidFill>
              </a:rPr>
              <a:t>to </a:t>
            </a:r>
            <a:r>
              <a:rPr lang="en-US" sz="2400" dirty="0">
                <a:solidFill>
                  <a:prstClr val="black"/>
                </a:solidFill>
              </a:rPr>
              <a:t>the joy of the </a:t>
            </a:r>
            <a:r>
              <a:rPr lang="en-US" sz="2400" dirty="0" smtClean="0">
                <a:solidFill>
                  <a:prstClr val="black"/>
                </a:solidFill>
              </a:rPr>
              <a:t>Resurrection.  Amen</a:t>
            </a:r>
            <a:r>
              <a:rPr lang="en-US" sz="2400" dirty="0">
                <a:solidFill>
                  <a:prstClr val="black"/>
                </a:solidFill>
              </a:rPr>
              <a:t>.</a:t>
            </a:r>
          </a:p>
          <a:p>
            <a:pPr marL="0" lvl="0" indent="0" algn="ctr">
              <a:lnSpc>
                <a:spcPct val="100000"/>
              </a:lnSpc>
              <a:spcBef>
                <a:spcPts val="0"/>
              </a:spcBef>
              <a:buNone/>
            </a:pPr>
            <a:endParaRPr lang="en-US" sz="2300" b="1" i="1" dirty="0" smtClean="0">
              <a:solidFill>
                <a:srgbClr val="0070C0"/>
              </a:solidFill>
            </a:endParaRPr>
          </a:p>
          <a:p>
            <a:pPr marL="0" lvl="0" indent="0" algn="ctr">
              <a:lnSpc>
                <a:spcPct val="100000"/>
              </a:lnSpc>
              <a:spcBef>
                <a:spcPts val="0"/>
              </a:spcBef>
              <a:buNone/>
            </a:pPr>
            <a:r>
              <a:rPr lang="en-US" sz="2600" b="1" i="1" dirty="0" smtClean="0">
                <a:solidFill>
                  <a:srgbClr val="0070C0"/>
                </a:solidFill>
              </a:rPr>
              <a:t>We </a:t>
            </a:r>
            <a:r>
              <a:rPr lang="en-US" sz="2600" b="1" i="1" dirty="0">
                <a:solidFill>
                  <a:srgbClr val="0070C0"/>
                </a:solidFill>
              </a:rPr>
              <a:t>fly to your </a:t>
            </a:r>
            <a:r>
              <a:rPr lang="en-US" sz="2600" b="1" i="1" dirty="0" smtClean="0">
                <a:solidFill>
                  <a:srgbClr val="0070C0"/>
                </a:solidFill>
              </a:rPr>
              <a:t>protection, O </a:t>
            </a:r>
            <a:r>
              <a:rPr lang="en-US" sz="2600" b="1" i="1" dirty="0">
                <a:solidFill>
                  <a:srgbClr val="0070C0"/>
                </a:solidFill>
              </a:rPr>
              <a:t>Holy Mother of God;</a:t>
            </a:r>
            <a:br>
              <a:rPr lang="en-US" sz="2600" b="1" i="1" dirty="0">
                <a:solidFill>
                  <a:srgbClr val="0070C0"/>
                </a:solidFill>
              </a:rPr>
            </a:br>
            <a:r>
              <a:rPr lang="en-US" sz="2600" b="1" i="1" dirty="0">
                <a:solidFill>
                  <a:srgbClr val="0070C0"/>
                </a:solidFill>
              </a:rPr>
              <a:t>Do not despise our </a:t>
            </a:r>
            <a:r>
              <a:rPr lang="en-US" sz="2600" b="1" i="1" dirty="0" smtClean="0">
                <a:solidFill>
                  <a:srgbClr val="0070C0"/>
                </a:solidFill>
              </a:rPr>
              <a:t>petitions in </a:t>
            </a:r>
            <a:r>
              <a:rPr lang="en-US" sz="2600" b="1" i="1" dirty="0">
                <a:solidFill>
                  <a:srgbClr val="0070C0"/>
                </a:solidFill>
              </a:rPr>
              <a:t>our necessities,</a:t>
            </a:r>
            <a:br>
              <a:rPr lang="en-US" sz="2600" b="1" i="1" dirty="0">
                <a:solidFill>
                  <a:srgbClr val="0070C0"/>
                </a:solidFill>
              </a:rPr>
            </a:br>
            <a:r>
              <a:rPr lang="en-US" sz="2600" b="1" i="1" dirty="0">
                <a:solidFill>
                  <a:srgbClr val="0070C0"/>
                </a:solidFill>
              </a:rPr>
              <a:t>but deliver us </a:t>
            </a:r>
            <a:r>
              <a:rPr lang="en-US" sz="2600" b="1" i="1" dirty="0" smtClean="0">
                <a:solidFill>
                  <a:srgbClr val="0070C0"/>
                </a:solidFill>
              </a:rPr>
              <a:t>always from </a:t>
            </a:r>
            <a:r>
              <a:rPr lang="en-US" sz="2600" b="1" i="1" dirty="0">
                <a:solidFill>
                  <a:srgbClr val="0070C0"/>
                </a:solidFill>
              </a:rPr>
              <a:t>every danger,</a:t>
            </a:r>
            <a:br>
              <a:rPr lang="en-US" sz="2600" b="1" i="1" dirty="0">
                <a:solidFill>
                  <a:srgbClr val="0070C0"/>
                </a:solidFill>
              </a:rPr>
            </a:br>
            <a:r>
              <a:rPr lang="en-US" sz="2600" b="1" i="1" dirty="0">
                <a:solidFill>
                  <a:srgbClr val="0070C0"/>
                </a:solidFill>
              </a:rPr>
              <a:t>O Glorious and Blessed Virgin.</a:t>
            </a:r>
            <a:endParaRPr lang="en-US" sz="2600" b="1" dirty="0">
              <a:solidFill>
                <a:srgbClr val="0070C0"/>
              </a:solidFill>
            </a:endParaRPr>
          </a:p>
        </p:txBody>
      </p:sp>
    </p:spTree>
    <p:extLst>
      <p:ext uri="{BB962C8B-B14F-4D97-AF65-F5344CB8AC3E}">
        <p14:creationId xmlns:p14="http://schemas.microsoft.com/office/powerpoint/2010/main" val="14759861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313" y="616226"/>
            <a:ext cx="10734261" cy="5983357"/>
          </a:xfrm>
        </p:spPr>
        <p:txBody>
          <a:bodyPr>
            <a:normAutofit fontScale="85000" lnSpcReduction="20000"/>
          </a:bodyPr>
          <a:lstStyle/>
          <a:p>
            <a:pPr marL="0" lvl="0" indent="0" algn="ctr">
              <a:lnSpc>
                <a:spcPct val="100000"/>
              </a:lnSpc>
              <a:spcBef>
                <a:spcPts val="0"/>
              </a:spcBef>
              <a:buNone/>
            </a:pPr>
            <a:r>
              <a:rPr lang="en-US" sz="2600" b="1" dirty="0" smtClean="0">
                <a:solidFill>
                  <a:schemeClr val="accent1">
                    <a:lumMod val="50000"/>
                  </a:schemeClr>
                </a:solidFill>
              </a:rPr>
              <a:t>Response:  </a:t>
            </a:r>
            <a:r>
              <a:rPr lang="en-US" sz="2600" b="1" i="1" dirty="0" smtClean="0">
                <a:solidFill>
                  <a:srgbClr val="0070C0"/>
                </a:solidFill>
              </a:rPr>
              <a:t>“We </a:t>
            </a:r>
            <a:r>
              <a:rPr lang="en-US" sz="2600" b="1" i="1" dirty="0">
                <a:solidFill>
                  <a:srgbClr val="0070C0"/>
                </a:solidFill>
              </a:rPr>
              <a:t>fly to your protection, O Holy Mother of God</a:t>
            </a:r>
            <a:r>
              <a:rPr lang="en-US" sz="2600" b="1" i="1" dirty="0" smtClean="0">
                <a:solidFill>
                  <a:srgbClr val="0070C0"/>
                </a:solidFill>
              </a:rPr>
              <a:t>”.</a:t>
            </a:r>
          </a:p>
          <a:p>
            <a:pPr marL="0" lvl="0" indent="0" algn="ctr">
              <a:lnSpc>
                <a:spcPct val="100000"/>
              </a:lnSpc>
              <a:spcBef>
                <a:spcPts val="0"/>
              </a:spcBef>
              <a:buNone/>
            </a:pPr>
            <a:endParaRPr lang="en-US" sz="2600" b="1" i="1" dirty="0">
              <a:solidFill>
                <a:srgbClr val="0070C0"/>
              </a:solidFill>
            </a:endParaRPr>
          </a:p>
          <a:p>
            <a:pPr marL="285750" lvl="0" indent="-285750">
              <a:lnSpc>
                <a:spcPct val="110000"/>
              </a:lnSpc>
              <a:spcBef>
                <a:spcPts val="0"/>
              </a:spcBef>
            </a:pPr>
            <a:r>
              <a:rPr lang="en-US" sz="2200" dirty="0">
                <a:solidFill>
                  <a:prstClr val="black"/>
                </a:solidFill>
              </a:rPr>
              <a:t>In the present tragic situation, when the whole world is prey to suffering and anxiety, we fly to you, Mother of God and our Mother, and seek refuge under your protection</a:t>
            </a:r>
            <a:r>
              <a:rPr lang="en-US" sz="2200" dirty="0" smtClean="0">
                <a:solidFill>
                  <a:prstClr val="black"/>
                </a:solidFill>
              </a:rPr>
              <a:t>.</a:t>
            </a:r>
          </a:p>
          <a:p>
            <a:pPr marL="0" lvl="0" indent="0">
              <a:lnSpc>
                <a:spcPct val="110000"/>
              </a:lnSpc>
              <a:spcBef>
                <a:spcPts val="0"/>
              </a:spcBef>
              <a:buNone/>
            </a:pPr>
            <a:endParaRPr lang="en-US" sz="2200" dirty="0">
              <a:solidFill>
                <a:prstClr val="black"/>
              </a:solidFill>
            </a:endParaRPr>
          </a:p>
          <a:p>
            <a:pPr marL="285750" lvl="0" indent="-285750">
              <a:lnSpc>
                <a:spcPct val="110000"/>
              </a:lnSpc>
              <a:spcBef>
                <a:spcPts val="0"/>
              </a:spcBef>
            </a:pPr>
            <a:r>
              <a:rPr lang="en-US" sz="2200" dirty="0">
                <a:solidFill>
                  <a:prstClr val="black"/>
                </a:solidFill>
              </a:rPr>
              <a:t>Virgin Mary, turn your merciful eyes towards us amid this coronavirus pandemic.  Comfort those who are distraught and mourn their loved ones who have died, and at times are buried in a way that grieves them deeply.  Be close to those who are concerned for their loved ones who are sick and who, in order to prevent the spread of the disease, cannot be close to them.  Fill with hope those who are troubled by the uncertainty of the future and the consequences for the economy and employment</a:t>
            </a:r>
            <a:r>
              <a:rPr lang="en-US" sz="2200" dirty="0" smtClean="0">
                <a:solidFill>
                  <a:prstClr val="black"/>
                </a:solidFill>
              </a:rPr>
              <a:t>.</a:t>
            </a:r>
          </a:p>
          <a:p>
            <a:pPr marL="0" lvl="0" indent="0">
              <a:lnSpc>
                <a:spcPct val="110000"/>
              </a:lnSpc>
              <a:spcBef>
                <a:spcPts val="0"/>
              </a:spcBef>
              <a:buNone/>
            </a:pPr>
            <a:endParaRPr lang="en-US" sz="2200" dirty="0">
              <a:solidFill>
                <a:prstClr val="black"/>
              </a:solidFill>
            </a:endParaRPr>
          </a:p>
          <a:p>
            <a:pPr marL="285750" lvl="0" indent="-285750">
              <a:lnSpc>
                <a:spcPct val="110000"/>
              </a:lnSpc>
              <a:spcBef>
                <a:spcPts val="0"/>
              </a:spcBef>
            </a:pPr>
            <a:r>
              <a:rPr lang="en-US" sz="2200" dirty="0">
                <a:solidFill>
                  <a:prstClr val="black"/>
                </a:solidFill>
              </a:rPr>
              <a:t>Mother of God and our Mother, pray for us to God, the Father of mercies, that this great suffering may end and that hope and peace may dawn anew.  Plead with your divine Son, as you did at Cana, so that the families of the sick and the victims be comforted, and their hearts be opened to confidence and trust</a:t>
            </a:r>
            <a:r>
              <a:rPr lang="en-US" sz="2200" dirty="0" smtClean="0">
                <a:solidFill>
                  <a:prstClr val="black"/>
                </a:solidFill>
              </a:rPr>
              <a:t>.</a:t>
            </a:r>
          </a:p>
          <a:p>
            <a:pPr marL="0" lvl="0" indent="0">
              <a:lnSpc>
                <a:spcPct val="110000"/>
              </a:lnSpc>
              <a:spcBef>
                <a:spcPts val="0"/>
              </a:spcBef>
              <a:buNone/>
            </a:pPr>
            <a:endParaRPr lang="en-US" sz="2200" dirty="0">
              <a:solidFill>
                <a:prstClr val="black"/>
              </a:solidFill>
            </a:endParaRPr>
          </a:p>
          <a:p>
            <a:pPr marL="285750" lvl="0" indent="-285750">
              <a:lnSpc>
                <a:spcPct val="110000"/>
              </a:lnSpc>
              <a:spcBef>
                <a:spcPts val="0"/>
              </a:spcBef>
            </a:pPr>
            <a:r>
              <a:rPr lang="en-US" sz="2200" dirty="0">
                <a:solidFill>
                  <a:prstClr val="black"/>
                </a:solidFill>
              </a:rPr>
              <a:t>Protect those doctors, nurses, health workers and volunteers who are on the frontline of this emergency, and are risking their lives to save others.  Support their heroic effort and grant them strength, generosity and continued health</a:t>
            </a:r>
            <a:r>
              <a:rPr lang="en-US" sz="2200" dirty="0" smtClean="0">
                <a:solidFill>
                  <a:prstClr val="black"/>
                </a:solidFill>
              </a:rPr>
              <a:t>.</a:t>
            </a:r>
          </a:p>
          <a:p>
            <a:pPr marL="0" lvl="0" indent="0">
              <a:lnSpc>
                <a:spcPct val="110000"/>
              </a:lnSpc>
              <a:spcBef>
                <a:spcPts val="0"/>
              </a:spcBef>
              <a:buNone/>
            </a:pPr>
            <a:endParaRPr lang="en-US" sz="2200" dirty="0">
              <a:solidFill>
                <a:prstClr val="black"/>
              </a:solidFill>
            </a:endParaRPr>
          </a:p>
          <a:p>
            <a:pPr marL="285750" lvl="0" indent="-285750">
              <a:lnSpc>
                <a:spcPct val="110000"/>
              </a:lnSpc>
              <a:spcBef>
                <a:spcPts val="0"/>
              </a:spcBef>
            </a:pPr>
            <a:r>
              <a:rPr lang="en-US" sz="2200" dirty="0">
                <a:solidFill>
                  <a:prstClr val="black"/>
                </a:solidFill>
              </a:rPr>
              <a:t>Be close to those who assist the sick night and day, and to priests who, in their pastoral concern and fidelity to the Gospel, are trying to help and support everyone</a:t>
            </a:r>
            <a:r>
              <a:rPr lang="en-US" sz="2200" dirty="0" smtClean="0">
                <a:solidFill>
                  <a:prstClr val="black"/>
                </a:solidFill>
              </a:rPr>
              <a:t>.</a:t>
            </a:r>
            <a:endParaRPr lang="en-US" sz="2200" dirty="0">
              <a:solidFill>
                <a:prstClr val="black"/>
              </a:solidFill>
            </a:endParaRPr>
          </a:p>
        </p:txBody>
      </p:sp>
    </p:spTree>
    <p:extLst>
      <p:ext uri="{BB962C8B-B14F-4D97-AF65-F5344CB8AC3E}">
        <p14:creationId xmlns:p14="http://schemas.microsoft.com/office/powerpoint/2010/main" val="8121758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747" y="187621"/>
            <a:ext cx="11197737" cy="6469853"/>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noAutofit/>
          </a:bodyPr>
          <a:lstStyle/>
          <a:p>
            <a:pPr marL="285750" lvl="0" indent="-285750">
              <a:lnSpc>
                <a:spcPct val="100000"/>
              </a:lnSpc>
              <a:spcBef>
                <a:spcPts val="0"/>
              </a:spcBef>
            </a:pPr>
            <a:r>
              <a:rPr lang="en-US" sz="2000" dirty="0">
                <a:solidFill>
                  <a:prstClr val="black"/>
                </a:solidFill>
              </a:rPr>
              <a:t>Blessed Virgin, illumine the minds of men and women engaged in scientific research, that they may find effective solutions to overcome this virus</a:t>
            </a:r>
            <a:r>
              <a:rPr lang="en-US" sz="2000" dirty="0" smtClean="0">
                <a:solidFill>
                  <a:prstClr val="black"/>
                </a:solidFill>
              </a:rPr>
              <a:t>.</a:t>
            </a:r>
          </a:p>
          <a:p>
            <a:pPr marL="0" lvl="0" indent="0">
              <a:lnSpc>
                <a:spcPct val="100000"/>
              </a:lnSpc>
              <a:spcBef>
                <a:spcPts val="0"/>
              </a:spcBef>
              <a:buNone/>
            </a:pPr>
            <a:endParaRPr lang="en-US" sz="2000" dirty="0">
              <a:solidFill>
                <a:prstClr val="black"/>
              </a:solidFill>
            </a:endParaRPr>
          </a:p>
          <a:p>
            <a:pPr marL="285750" lvl="0" indent="-285750">
              <a:lnSpc>
                <a:spcPct val="100000"/>
              </a:lnSpc>
              <a:spcBef>
                <a:spcPts val="0"/>
              </a:spcBef>
            </a:pPr>
            <a:r>
              <a:rPr lang="en-US" sz="2000" dirty="0">
                <a:solidFill>
                  <a:prstClr val="black"/>
                </a:solidFill>
              </a:rPr>
              <a:t>Support national leaders, that with wisdom, solicitude and generosity they may come to the aid of those lacking the basic necessities of life and may devise social and economic solutions inspired by farsightedness and solidarity</a:t>
            </a:r>
            <a:r>
              <a:rPr lang="en-US" sz="2000" dirty="0" smtClean="0">
                <a:solidFill>
                  <a:prstClr val="black"/>
                </a:solidFill>
              </a:rPr>
              <a:t>.</a:t>
            </a:r>
          </a:p>
          <a:p>
            <a:pPr marL="0" lvl="0" indent="0">
              <a:lnSpc>
                <a:spcPct val="100000"/>
              </a:lnSpc>
              <a:spcBef>
                <a:spcPts val="0"/>
              </a:spcBef>
              <a:buNone/>
            </a:pPr>
            <a:endParaRPr lang="en-US" sz="2000" dirty="0">
              <a:solidFill>
                <a:prstClr val="black"/>
              </a:solidFill>
            </a:endParaRPr>
          </a:p>
          <a:p>
            <a:pPr marL="285750" lvl="0" indent="-285750">
              <a:lnSpc>
                <a:spcPct val="100000"/>
              </a:lnSpc>
              <a:spcBef>
                <a:spcPts val="0"/>
              </a:spcBef>
            </a:pPr>
            <a:r>
              <a:rPr lang="en-US" sz="2000" dirty="0">
                <a:solidFill>
                  <a:prstClr val="black"/>
                </a:solidFill>
              </a:rPr>
              <a:t>Mary Most Holy, stir our consciences, so that the enormous funds invested in developing and stockpiling arms will instead be spent on promoting effective research on how to prevent similar tragedies from occurring in the future</a:t>
            </a:r>
            <a:r>
              <a:rPr lang="en-US" sz="2000" dirty="0" smtClean="0">
                <a:solidFill>
                  <a:prstClr val="black"/>
                </a:solidFill>
              </a:rPr>
              <a:t>.</a:t>
            </a:r>
          </a:p>
          <a:p>
            <a:pPr marL="285750" lvl="0" indent="-285750">
              <a:lnSpc>
                <a:spcPct val="100000"/>
              </a:lnSpc>
              <a:spcBef>
                <a:spcPts val="0"/>
              </a:spcBef>
            </a:pPr>
            <a:endParaRPr lang="en-US" sz="2000" dirty="0">
              <a:solidFill>
                <a:prstClr val="black"/>
              </a:solidFill>
            </a:endParaRPr>
          </a:p>
          <a:p>
            <a:pPr marL="285750" lvl="0" indent="-285750">
              <a:lnSpc>
                <a:spcPct val="100000"/>
              </a:lnSpc>
              <a:spcBef>
                <a:spcPts val="0"/>
              </a:spcBef>
            </a:pPr>
            <a:r>
              <a:rPr lang="en-US" sz="2000" dirty="0">
                <a:solidFill>
                  <a:prstClr val="black"/>
                </a:solidFill>
              </a:rPr>
              <a:t>Beloved Mother, help us realize that we are all members of one great family and to recognize the bond that unites us, so that, in a spirit of fraternity and solidarity, we can help to alleviate countless situations of poverty and need.  Make us strong in faith, persevering in service, constant in prayer</a:t>
            </a:r>
            <a:r>
              <a:rPr lang="en-US" sz="2000" dirty="0" smtClean="0">
                <a:solidFill>
                  <a:prstClr val="black"/>
                </a:solidFill>
              </a:rPr>
              <a:t>.</a:t>
            </a:r>
          </a:p>
          <a:p>
            <a:pPr marL="0" lvl="0" indent="0">
              <a:lnSpc>
                <a:spcPct val="100000"/>
              </a:lnSpc>
              <a:spcBef>
                <a:spcPts val="0"/>
              </a:spcBef>
              <a:buNone/>
            </a:pPr>
            <a:endParaRPr lang="en-US" sz="2000" dirty="0">
              <a:solidFill>
                <a:prstClr val="black"/>
              </a:solidFill>
            </a:endParaRPr>
          </a:p>
          <a:p>
            <a:pPr marL="285750" lvl="0" indent="-285750">
              <a:lnSpc>
                <a:spcPct val="100000"/>
              </a:lnSpc>
              <a:spcBef>
                <a:spcPts val="0"/>
              </a:spcBef>
            </a:pPr>
            <a:r>
              <a:rPr lang="en-US" sz="2000" dirty="0">
                <a:solidFill>
                  <a:prstClr val="black"/>
                </a:solidFill>
              </a:rPr>
              <a:t>Mary, Consolation of the afflicted, embrace all your children in distress and pray that God will stretch out his all-powerful hand and free us from this terrible pandemic, so that life can serenely resume its normal course</a:t>
            </a:r>
            <a:r>
              <a:rPr lang="en-US" sz="2000" dirty="0" smtClean="0">
                <a:solidFill>
                  <a:prstClr val="black"/>
                </a:solidFill>
              </a:rPr>
              <a:t>.</a:t>
            </a:r>
          </a:p>
          <a:p>
            <a:pPr marL="0" lvl="0" indent="0">
              <a:lnSpc>
                <a:spcPct val="100000"/>
              </a:lnSpc>
              <a:spcBef>
                <a:spcPts val="0"/>
              </a:spcBef>
              <a:buNone/>
            </a:pPr>
            <a:endParaRPr lang="en-US" sz="2000" dirty="0">
              <a:solidFill>
                <a:prstClr val="black"/>
              </a:solidFill>
            </a:endParaRPr>
          </a:p>
          <a:p>
            <a:pPr marL="285750" lvl="0" indent="-285750">
              <a:lnSpc>
                <a:spcPct val="100000"/>
              </a:lnSpc>
              <a:spcBef>
                <a:spcPts val="0"/>
              </a:spcBef>
            </a:pPr>
            <a:r>
              <a:rPr lang="en-US" sz="2000" dirty="0">
                <a:solidFill>
                  <a:prstClr val="black"/>
                </a:solidFill>
              </a:rPr>
              <a:t>To you, who shine on our journey as a sign of salvation and hope, do we entrust ourselves, </a:t>
            </a:r>
            <a:endParaRPr lang="en-US" sz="2000" dirty="0" smtClean="0">
              <a:solidFill>
                <a:prstClr val="black"/>
              </a:solidFill>
            </a:endParaRPr>
          </a:p>
          <a:p>
            <a:pPr marL="0" lvl="0" indent="0" algn="ctr">
              <a:lnSpc>
                <a:spcPct val="100000"/>
              </a:lnSpc>
              <a:spcBef>
                <a:spcPts val="0"/>
              </a:spcBef>
              <a:buNone/>
            </a:pPr>
            <a:r>
              <a:rPr lang="en-US" sz="2000" b="1" i="1" dirty="0" smtClean="0">
                <a:solidFill>
                  <a:srgbClr val="0070C0"/>
                </a:solidFill>
              </a:rPr>
              <a:t>O </a:t>
            </a:r>
            <a:r>
              <a:rPr lang="en-US" sz="2000" b="1" i="1" dirty="0">
                <a:solidFill>
                  <a:srgbClr val="0070C0"/>
                </a:solidFill>
              </a:rPr>
              <a:t>Clement, O Loving, O Sweet Virgin Mary.  Amen.</a:t>
            </a:r>
          </a:p>
        </p:txBody>
      </p:sp>
    </p:spTree>
    <p:extLst>
      <p:ext uri="{BB962C8B-B14F-4D97-AF65-F5344CB8AC3E}">
        <p14:creationId xmlns:p14="http://schemas.microsoft.com/office/powerpoint/2010/main" val="7809764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719" y="0"/>
            <a:ext cx="6782562" cy="6858000"/>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84300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507" y="1535913"/>
            <a:ext cx="8624836" cy="484542"/>
          </a:xfrm>
        </p:spPr>
        <p:txBody>
          <a:bodyPr>
            <a:normAutofit fontScale="90000"/>
          </a:bodyPr>
          <a:lstStyle/>
          <a:p>
            <a:r>
              <a:rPr lang="en-US" sz="1600" i="1" dirty="0">
                <a:latin typeface="Times New Roman" panose="02020603050405020304" pitchFamily="18" charset="0"/>
                <a:cs typeface="Times New Roman" panose="02020603050405020304" pitchFamily="18" charset="0"/>
              </a:rPr>
              <a:t>"The Holy Spirit shall come upon you and the power of the Most High shall overshadow you</a:t>
            </a:r>
            <a:r>
              <a:rPr lang="en-US" sz="1600" i="1" dirty="0" smtClean="0">
                <a:latin typeface="Times New Roman" panose="02020603050405020304" pitchFamily="18" charset="0"/>
                <a:cs typeface="Times New Roman" panose="02020603050405020304" pitchFamily="18" charset="0"/>
              </a:rPr>
              <a:t>.“  “And </a:t>
            </a:r>
            <a:r>
              <a:rPr lang="en-US" sz="1600" i="1" dirty="0">
                <a:latin typeface="Times New Roman" panose="02020603050405020304" pitchFamily="18" charset="0"/>
                <a:cs typeface="Times New Roman" panose="02020603050405020304" pitchFamily="18" charset="0"/>
              </a:rPr>
              <a:t>therefore the Holy One to be born shall be called the Son of God." (Luke 1:35</a:t>
            </a:r>
            <a:r>
              <a:rPr lang="en-US" sz="1600" i="1" dirty="0" smtClean="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Behold the handmaid of the Lord: be it done to me according to your word." (Luke 1:38</a:t>
            </a:r>
            <a:r>
              <a:rPr lang="en-US" sz="2000" i="1" dirty="0">
                <a:latin typeface="Times New Roman" panose="02020603050405020304" pitchFamily="18" charset="0"/>
                <a:cs typeface="Times New Roman" panose="02020603050405020304" pitchFamily="18" charset="0"/>
              </a:rPr>
              <a:t>)</a:t>
            </a:r>
            <a:r>
              <a:rPr lang="en-US" dirty="0"/>
              <a:t/>
            </a:r>
            <a:br>
              <a:rPr lang="en-US" dirty="0"/>
            </a:br>
            <a:endParaRPr lang="en-US" b="1" dirty="0">
              <a:solidFill>
                <a:srgbClr val="0070C0"/>
              </a:solidFill>
            </a:endParaRPr>
          </a:p>
        </p:txBody>
      </p:sp>
      <p:sp>
        <p:nvSpPr>
          <p:cNvPr id="3" name="Content Placeholder 2"/>
          <p:cNvSpPr>
            <a:spLocks noGrp="1"/>
          </p:cNvSpPr>
          <p:nvPr>
            <p:ph idx="1"/>
          </p:nvPr>
        </p:nvSpPr>
        <p:spPr>
          <a:xfrm>
            <a:off x="867507" y="2055519"/>
            <a:ext cx="6880501" cy="4310007"/>
          </a:xfrm>
        </p:spPr>
        <p:txBody>
          <a:bodyPr>
            <a:normAutofit lnSpcReduction="10000"/>
          </a:bodyPr>
          <a:lstStyle/>
          <a:p>
            <a:pPr marL="0" indent="0" algn="just">
              <a:buNone/>
            </a:pPr>
            <a:r>
              <a:rPr lang="en-US" dirty="0" smtClean="0"/>
              <a:t>The first Joyful mystery </a:t>
            </a:r>
            <a:r>
              <a:rPr lang="en-US" dirty="0"/>
              <a:t> </a:t>
            </a:r>
            <a:r>
              <a:rPr lang="en-US" dirty="0" smtClean="0"/>
              <a:t>reminds us that messengers </a:t>
            </a:r>
            <a:r>
              <a:rPr lang="en-US" dirty="0"/>
              <a:t>of </a:t>
            </a:r>
            <a:r>
              <a:rPr lang="en-US" dirty="0" smtClean="0"/>
              <a:t>God </a:t>
            </a:r>
            <a:r>
              <a:rPr lang="en-US" dirty="0"/>
              <a:t>come to </a:t>
            </a:r>
            <a:r>
              <a:rPr lang="en-US" dirty="0" smtClean="0"/>
              <a:t>us in </a:t>
            </a:r>
            <a:r>
              <a:rPr lang="en-US" dirty="0"/>
              <a:t>daily circumstances and </a:t>
            </a:r>
            <a:r>
              <a:rPr lang="en-US" dirty="0" smtClean="0"/>
              <a:t>opportunities</a:t>
            </a:r>
            <a:r>
              <a:rPr lang="en-US" dirty="0"/>
              <a:t> </a:t>
            </a:r>
            <a:r>
              <a:rPr lang="en-US" dirty="0" smtClean="0"/>
              <a:t>just as Gabriel came to Mary. </a:t>
            </a:r>
            <a:r>
              <a:rPr lang="en-US" dirty="0"/>
              <a:t>I need only pay </a:t>
            </a:r>
            <a:r>
              <a:rPr lang="en-US" dirty="0" smtClean="0"/>
              <a:t>attention. Mary said “Yes” </a:t>
            </a:r>
            <a:r>
              <a:rPr lang="en-US" dirty="0"/>
              <a:t>to God without knowing the whole picture – what will happen and how it all will end. </a:t>
            </a:r>
            <a:r>
              <a:rPr lang="en-US" dirty="0" smtClean="0"/>
              <a:t>Let us pray during this mystery that we will listen to God’s messengers and pray that we, like Mary, will trust that His plan is what is best for us at this time.</a:t>
            </a:r>
            <a:endParaRPr lang="en-US" dirty="0"/>
          </a:p>
        </p:txBody>
      </p:sp>
      <p:sp>
        <p:nvSpPr>
          <p:cNvPr id="4" name="Rectangle 3"/>
          <p:cNvSpPr/>
          <p:nvPr/>
        </p:nvSpPr>
        <p:spPr>
          <a:xfrm>
            <a:off x="867507" y="1349021"/>
            <a:ext cx="6880501" cy="400110"/>
          </a:xfrm>
          <a:prstGeom prst="rect">
            <a:avLst/>
          </a:prstGeom>
        </p:spPr>
        <p:txBody>
          <a:bodyPr wrap="square">
            <a:spAutoFit/>
          </a:bodyPr>
          <a:lstStyle/>
          <a:p>
            <a:endParaRPr lang="en-US" sz="2000" i="1" dirty="0" smtClean="0"/>
          </a:p>
        </p:txBody>
      </p:sp>
      <p:sp>
        <p:nvSpPr>
          <p:cNvPr id="5" name="AutoShape 2" descr="Glorious Mysteries (Without Distractions) – Rosary Center"/>
          <p:cNvSpPr>
            <a:spLocks noChangeAspect="1" noChangeArrowheads="1"/>
          </p:cNvSpPr>
          <p:nvPr/>
        </p:nvSpPr>
        <p:spPr bwMode="auto">
          <a:xfrm>
            <a:off x="6790835" y="2484682"/>
            <a:ext cx="3845767" cy="38457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3181965" y="457858"/>
            <a:ext cx="6673558" cy="584775"/>
          </a:xfrm>
          <a:prstGeom prst="rect">
            <a:avLst/>
          </a:prstGeom>
        </p:spPr>
        <p:txBody>
          <a:bodyPr wrap="none">
            <a:spAutoFit/>
          </a:bodyPr>
          <a:lstStyle/>
          <a:p>
            <a:r>
              <a:rPr lang="en-US" sz="3200" b="1" dirty="0">
                <a:solidFill>
                  <a:srgbClr val="0070C0"/>
                </a:solidFill>
              </a:rPr>
              <a:t>1st Joyful Mystery – The Annunciation</a:t>
            </a:r>
            <a:endParaRPr lang="en-US" sz="32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780" y="2386710"/>
            <a:ext cx="2143125" cy="3000375"/>
          </a:xfrm>
          <a:prstGeom prst="rect">
            <a:avLst/>
          </a:prstGeom>
          <a:ln w="228600" cap="sq" cmpd="thickThin">
            <a:solidFill>
              <a:srgbClr val="0070C0"/>
            </a:solidFill>
            <a:prstDash val="solid"/>
            <a:miter lim="800000"/>
          </a:ln>
          <a:effectLst>
            <a:innerShdw blurRad="76200">
              <a:srgbClr val="000000"/>
            </a:innerShdw>
          </a:effectLst>
        </p:spPr>
      </p:pic>
    </p:spTree>
    <p:extLst>
      <p:ext uri="{BB962C8B-B14F-4D97-AF65-F5344CB8AC3E}">
        <p14:creationId xmlns:p14="http://schemas.microsoft.com/office/powerpoint/2010/main" val="538250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1615</Words>
  <Application>Microsoft Office PowerPoint</Application>
  <PresentationFormat>Widescreen</PresentationFormat>
  <Paragraphs>136</Paragraphs>
  <Slides>84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84</vt:i4>
      </vt:variant>
    </vt:vector>
  </HeadingPairs>
  <TitlesOfParts>
    <vt:vector size="92" baseType="lpstr">
      <vt:lpstr>Arial</vt:lpstr>
      <vt:lpstr>Brush Script MT</vt:lpstr>
      <vt:lpstr>Calibri</vt:lpstr>
      <vt:lpstr>Calibri Light</vt:lpstr>
      <vt:lpstr>Edwardian Script ITC</vt:lpstr>
      <vt:lpstr>Times New Roman</vt:lpstr>
      <vt:lpstr>Custom Design</vt:lpstr>
      <vt:lpstr>1_Office Theme</vt:lpstr>
      <vt:lpstr>In the Name of the Father, and of the Son and of the Holy Spirit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Holy Spirit shall come upon you and the power of the Most High shall overshadow you.“  “And therefore the Holy One to be born shall be called the Son of God." (Luke 1:35) "Behold the handmaid of the Lord: be it done to me according to your word." (Luke 1:38)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2nd Joyful Mystery – The Visitation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3rd Joyful Mystery – The Birth of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4th Joyful Mystery  - The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5th Joyful Mystery – Finding Jesus in the Temple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 us conclude our prayers with the prayers recommended to us by Pope Francis.</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 Edward Quinn</dc:creator>
  <cp:lastModifiedBy>Sr. Edward Quinn</cp:lastModifiedBy>
  <cp:revision>71</cp:revision>
  <dcterms:created xsi:type="dcterms:W3CDTF">2020-09-19T12:43:10Z</dcterms:created>
  <dcterms:modified xsi:type="dcterms:W3CDTF">2020-10-23T19:51:45Z</dcterms:modified>
</cp:coreProperties>
</file>