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9" r:id="rId4"/>
    <p:sldId id="258" r:id="rId5"/>
    <p:sldId id="262" r:id="rId6"/>
    <p:sldId id="268" r:id="rId7"/>
    <p:sldId id="269" r:id="rId8"/>
    <p:sldId id="260" r:id="rId9"/>
    <p:sldId id="347" r:id="rId10"/>
    <p:sldId id="261" r:id="rId11"/>
    <p:sldId id="270" r:id="rId12"/>
    <p:sldId id="263" r:id="rId13"/>
    <p:sldId id="278" r:id="rId14"/>
    <p:sldId id="279" r:id="rId15"/>
    <p:sldId id="280" r:id="rId16"/>
    <p:sldId id="281" r:id="rId17"/>
    <p:sldId id="282" r:id="rId18"/>
    <p:sldId id="283" r:id="rId19"/>
    <p:sldId id="284" r:id="rId20"/>
    <p:sldId id="285" r:id="rId21"/>
    <p:sldId id="277" r:id="rId22"/>
    <p:sldId id="341" r:id="rId23"/>
    <p:sldId id="287" r:id="rId24"/>
    <p:sldId id="271" r:id="rId25"/>
    <p:sldId id="288" r:id="rId26"/>
    <p:sldId id="289" r:id="rId27"/>
    <p:sldId id="290" r:id="rId28"/>
    <p:sldId id="291" r:id="rId29"/>
    <p:sldId id="292" r:id="rId30"/>
    <p:sldId id="293" r:id="rId31"/>
    <p:sldId id="294" r:id="rId32"/>
    <p:sldId id="295" r:id="rId33"/>
    <p:sldId id="296" r:id="rId34"/>
    <p:sldId id="297" r:id="rId35"/>
    <p:sldId id="298" r:id="rId36"/>
    <p:sldId id="342" r:id="rId37"/>
    <p:sldId id="346" r:id="rId38"/>
    <p:sldId id="272" r:id="rId39"/>
    <p:sldId id="301" r:id="rId40"/>
    <p:sldId id="302" r:id="rId41"/>
    <p:sldId id="303" r:id="rId42"/>
    <p:sldId id="304" r:id="rId43"/>
    <p:sldId id="305" r:id="rId44"/>
    <p:sldId id="306" r:id="rId45"/>
    <p:sldId id="307" r:id="rId46"/>
    <p:sldId id="308" r:id="rId47"/>
    <p:sldId id="309" r:id="rId48"/>
    <p:sldId id="310" r:id="rId49"/>
    <p:sldId id="311" r:id="rId50"/>
    <p:sldId id="343" r:id="rId51"/>
    <p:sldId id="313" r:id="rId52"/>
    <p:sldId id="273" r:id="rId53"/>
    <p:sldId id="314" r:id="rId54"/>
    <p:sldId id="315" r:id="rId55"/>
    <p:sldId id="316" r:id="rId56"/>
    <p:sldId id="317" r:id="rId57"/>
    <p:sldId id="318" r:id="rId58"/>
    <p:sldId id="319" r:id="rId59"/>
    <p:sldId id="320" r:id="rId60"/>
    <p:sldId id="321" r:id="rId61"/>
    <p:sldId id="322" r:id="rId62"/>
    <p:sldId id="323" r:id="rId63"/>
    <p:sldId id="324" r:id="rId64"/>
    <p:sldId id="344" r:id="rId65"/>
    <p:sldId id="326" r:id="rId66"/>
    <p:sldId id="274" r:id="rId67"/>
    <p:sldId id="327" r:id="rId68"/>
    <p:sldId id="328" r:id="rId69"/>
    <p:sldId id="329" r:id="rId70"/>
    <p:sldId id="330" r:id="rId71"/>
    <p:sldId id="331" r:id="rId72"/>
    <p:sldId id="332" r:id="rId73"/>
    <p:sldId id="333" r:id="rId74"/>
    <p:sldId id="334" r:id="rId75"/>
    <p:sldId id="335" r:id="rId76"/>
    <p:sldId id="336" r:id="rId77"/>
    <p:sldId id="337" r:id="rId78"/>
    <p:sldId id="345" r:id="rId79"/>
    <p:sldId id="276" r:id="rId80"/>
    <p:sldId id="275" r:id="rId81"/>
    <p:sldId id="348" r:id="rId82"/>
    <p:sldId id="349" r:id="rId83"/>
    <p:sldId id="350" r:id="rId84"/>
    <p:sldId id="340"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showGuides="1">
      <p:cViewPr varScale="1">
        <p:scale>
          <a:sx n="55" d="100"/>
          <a:sy n="55" d="100"/>
        </p:scale>
        <p:origin x="535" y="41"/>
      </p:cViewPr>
      <p:guideLst>
        <p:guide orient="horz" pos="2136"/>
        <p:guide pos="3792"/>
      </p:guideLst>
    </p:cSldViewPr>
  </p:slideViewPr>
  <p:notesTextViewPr>
    <p:cViewPr>
      <p:scale>
        <a:sx n="1" d="1"/>
        <a:sy n="1" d="1"/>
      </p:scale>
      <p:origin x="0" y="0"/>
    </p:cViewPr>
  </p:notesTextViewPr>
  <p:sorterViewPr>
    <p:cViewPr>
      <p:scale>
        <a:sx n="50" d="100"/>
        <a:sy n="50" d="100"/>
      </p:scale>
      <p:origin x="0" y="-26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B1D4D-2DA0-4D28-ACFD-704997430B83}"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3667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1D4D-2DA0-4D28-ACFD-704997430B83}"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70247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1D4D-2DA0-4D28-ACFD-704997430B83}"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182191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p:nvPr userDrawn="1"/>
        </p:nvPicPr>
        <p:blipFill>
          <a:blip r:embed="rId2">
            <a:clrChange>
              <a:clrFrom>
                <a:srgbClr val="B8C0CB"/>
              </a:clrFrom>
              <a:clrTo>
                <a:srgbClr val="B8C0CB">
                  <a:alpha val="0"/>
                </a:srgbClr>
              </a:clrTo>
            </a:clrChange>
            <a:lum bright="70000" contrast="-70000"/>
            <a:extLst>
              <a:ext uri="{28A0092B-C50C-407E-A947-70E740481C1C}">
                <a14:useLocalDpi xmlns:a14="http://schemas.microsoft.com/office/drawing/2010/main" val="0"/>
              </a:ext>
            </a:extLst>
          </a:blip>
          <a:stretch>
            <a:fillRect/>
          </a:stretch>
        </p:blipFill>
        <p:spPr>
          <a:xfrm>
            <a:off x="6623539" y="4274"/>
            <a:ext cx="5720861" cy="7011378"/>
          </a:xfrm>
          <a:prstGeom prst="rect">
            <a:avLst/>
          </a:prstGeom>
          <a:effectLst>
            <a:reflection endPos="0" dir="5400000" sy="-100000" algn="bl" rotWithShape="0"/>
            <a:softEdge rad="635000"/>
          </a:effec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49277-946B-4FB8-A2A6-232CC0DD293C}"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274106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49277-946B-4FB8-A2A6-232CC0DD293C}"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275562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49277-946B-4FB8-A2A6-232CC0DD293C}"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335487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49277-946B-4FB8-A2A6-232CC0DD293C}"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894369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49277-946B-4FB8-A2A6-232CC0DD293C}"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4008278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49277-946B-4FB8-A2A6-232CC0DD293C}"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904675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49277-946B-4FB8-A2A6-232CC0DD293C}"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1587712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49277-946B-4FB8-A2A6-232CC0DD293C}"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7349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1D4D-2DA0-4D28-ACFD-704997430B83}"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332439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49277-946B-4FB8-A2A6-232CC0DD293C}"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119924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49277-946B-4FB8-A2A6-232CC0DD293C}"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430384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49277-946B-4FB8-A2A6-232CC0DD293C}"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34948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B1D4D-2DA0-4D28-ACFD-704997430B83}"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9418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B1D4D-2DA0-4D28-ACFD-704997430B83}"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205070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B1D4D-2DA0-4D28-ACFD-704997430B83}"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1443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B1D4D-2DA0-4D28-ACFD-704997430B83}"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38712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B1D4D-2DA0-4D28-ACFD-704997430B83}"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174174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B1D4D-2DA0-4D28-ACFD-704997430B83}"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81071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B1D4D-2DA0-4D28-ACFD-704997430B83}"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77687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alpha val="7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B1D4D-2DA0-4D28-ACFD-704997430B83}" type="datetimeFigureOut">
              <a:rPr lang="en-US" smtClean="0"/>
              <a:t>9/23/2020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37EF0-C0DE-4CFE-B713-993FEBE17269}" type="slidenum">
              <a:rPr lang="en-US" smtClean="0"/>
              <a:t>‹#›</a:t>
            </a:fld>
            <a:endParaRPr lang="en-US"/>
          </a:p>
        </p:txBody>
      </p:sp>
    </p:spTree>
    <p:extLst>
      <p:ext uri="{BB962C8B-B14F-4D97-AF65-F5344CB8AC3E}">
        <p14:creationId xmlns:p14="http://schemas.microsoft.com/office/powerpoint/2010/main" val="82753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alpha val="7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49277-946B-4FB8-A2A6-232CC0DD293C}" type="datetimeFigureOut">
              <a:rPr lang="en-US" smtClean="0"/>
              <a:t>9/23/2020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B1977-31BB-4426-90F1-A9D3C26B6D58}" type="slidenum">
              <a:rPr lang="en-US" smtClean="0"/>
              <a:t>‹#›</a:t>
            </a:fld>
            <a:endParaRPr lang="en-US"/>
          </a:p>
        </p:txBody>
      </p:sp>
    </p:spTree>
    <p:extLst>
      <p:ext uri="{BB962C8B-B14F-4D97-AF65-F5344CB8AC3E}">
        <p14:creationId xmlns:p14="http://schemas.microsoft.com/office/powerpoint/2010/main" val="2142344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2031" y="1140069"/>
            <a:ext cx="6307015" cy="4501662"/>
          </a:xfrm>
        </p:spPr>
        <p:txBody>
          <a:bodyPr>
            <a:normAutofit/>
          </a:bodyPr>
          <a:lstStyle/>
          <a:p>
            <a:pPr algn="ctr"/>
            <a:r>
              <a:rPr lang="en-US" sz="5400" b="1" dirty="0" smtClean="0">
                <a:latin typeface="Blackadder ITC" panose="04020505051007020D02" pitchFamily="82" charset="0"/>
              </a:rPr>
              <a:t>In the Name of the Father,</a:t>
            </a:r>
            <a:br>
              <a:rPr lang="en-US" sz="5400" b="1" dirty="0" smtClean="0">
                <a:latin typeface="Blackadder ITC" panose="04020505051007020D02" pitchFamily="82" charset="0"/>
              </a:rPr>
            </a:br>
            <a:r>
              <a:rPr lang="en-US" sz="5400" b="1" dirty="0" smtClean="0">
                <a:latin typeface="Blackadder ITC" panose="04020505051007020D02" pitchFamily="82" charset="0"/>
              </a:rPr>
              <a:t>and of the Son</a:t>
            </a:r>
            <a:br>
              <a:rPr lang="en-US" sz="5400" b="1" dirty="0" smtClean="0">
                <a:latin typeface="Blackadder ITC" panose="04020505051007020D02" pitchFamily="82" charset="0"/>
              </a:rPr>
            </a:br>
            <a:r>
              <a:rPr lang="en-US" sz="5400" b="1" dirty="0" smtClean="0">
                <a:latin typeface="Blackadder ITC" panose="04020505051007020D02" pitchFamily="82" charset="0"/>
              </a:rPr>
              <a:t>and of the Holy Spirit</a:t>
            </a:r>
            <a:br>
              <a:rPr lang="en-US" sz="5400" b="1" dirty="0" smtClean="0">
                <a:latin typeface="Blackadder ITC" panose="04020505051007020D02" pitchFamily="82" charset="0"/>
              </a:rPr>
            </a:br>
            <a:r>
              <a:rPr lang="en-US" sz="5400" b="1" dirty="0" smtClean="0">
                <a:latin typeface="Blackadder ITC" panose="04020505051007020D02" pitchFamily="82" charset="0"/>
              </a:rPr>
              <a:t>Amen.</a:t>
            </a:r>
            <a:endParaRPr lang="en-US" sz="5400" b="1" dirty="0">
              <a:latin typeface="Blackadder ITC" panose="04020505051007020D02" pitchFamily="82" charset="0"/>
            </a:endParaRPr>
          </a:p>
        </p:txBody>
      </p:sp>
      <p:pic>
        <p:nvPicPr>
          <p:cNvPr id="11266" name="Picture 2" descr="Pope St. Pius X on the Ros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077" y="589981"/>
            <a:ext cx="4246197" cy="6071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82482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49000" b="-49000"/>
          </a:stretch>
        </a:blipFill>
        <a:effectLst/>
      </p:bgPr>
    </p:bg>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a:solidFill>
                  <a:prstClr val="black"/>
                </a:solidFill>
                <a:latin typeface="Brush Script MT" panose="03060802040406070304" pitchFamily="66" charset="0"/>
              </a:rPr>
              <a:t> </a:t>
            </a:r>
            <a:r>
              <a:rPr lang="en-US" sz="4000" b="1" dirty="0">
                <a:solidFill>
                  <a:prstClr val="black"/>
                </a:solidFill>
                <a:latin typeface="Brush Script MT" panose="03060802040406070304" pitchFamily="66" charset="0"/>
              </a:rPr>
              <a:t>Our Father.</a:t>
            </a:r>
          </a:p>
          <a:p>
            <a:pPr algn="ctr"/>
            <a:r>
              <a:rPr lang="en-US" sz="4000" b="1" dirty="0">
                <a:solidFill>
                  <a:prstClr val="black"/>
                </a:solidFill>
                <a:latin typeface="Brush Script MT" panose="03060802040406070304" pitchFamily="66" charset="0"/>
              </a:rPr>
              <a:t>Who art in heaven,</a:t>
            </a:r>
          </a:p>
          <a:p>
            <a:pPr algn="ctr"/>
            <a:r>
              <a:rPr lang="en-US" sz="4000" b="1" dirty="0">
                <a:solidFill>
                  <a:prstClr val="black"/>
                </a:solidFill>
                <a:latin typeface="Brush Script MT" panose="03060802040406070304" pitchFamily="66" charset="0"/>
              </a:rPr>
              <a:t>Hallowed be Thy Name.</a:t>
            </a:r>
          </a:p>
          <a:p>
            <a:pPr algn="ctr"/>
            <a:r>
              <a:rPr lang="en-US" sz="4000" b="1" dirty="0">
                <a:solidFill>
                  <a:prstClr val="black"/>
                </a:solidFill>
                <a:latin typeface="Brush Script MT" panose="03060802040406070304" pitchFamily="66" charset="0"/>
              </a:rPr>
              <a:t>Thy kingdom come.</a:t>
            </a:r>
          </a:p>
          <a:p>
            <a:pPr algn="ctr"/>
            <a:r>
              <a:rPr lang="en-US" sz="4000" b="1" dirty="0">
                <a:solidFill>
                  <a:prstClr val="black"/>
                </a:solidFill>
                <a:latin typeface="Brush Script MT" panose="03060802040406070304" pitchFamily="66" charset="0"/>
              </a:rPr>
              <a:t>  Thy will be done on earth as it is in heaven</a:t>
            </a:r>
          </a:p>
          <a:p>
            <a:pPr algn="ctr"/>
            <a:r>
              <a:rPr lang="en-US" sz="4000" b="1" dirty="0">
                <a:solidFill>
                  <a:prstClr val="black"/>
                </a:solidFill>
                <a:latin typeface="Brush Script MT" panose="03060802040406070304" pitchFamily="66" charset="0"/>
              </a:rPr>
              <a:t>Give us this day our daily bread and</a:t>
            </a:r>
          </a:p>
          <a:p>
            <a:pPr algn="ctr"/>
            <a:r>
              <a:rPr lang="en-US" sz="4000" b="1" dirty="0">
                <a:solidFill>
                  <a:prstClr val="black"/>
                </a:solidFill>
                <a:latin typeface="Brush Script MT" panose="03060802040406070304" pitchFamily="66" charset="0"/>
              </a:rPr>
              <a:t>Forgive us our trespasses as we forgive those who trespass against us.</a:t>
            </a:r>
          </a:p>
          <a:p>
            <a:pPr algn="ctr"/>
            <a:r>
              <a:rPr lang="en-US" sz="4000" b="1" dirty="0">
                <a:solidFill>
                  <a:prstClr val="black"/>
                </a:solidFill>
                <a:latin typeface="Brush Script MT" panose="03060802040406070304" pitchFamily="66" charset="0"/>
              </a:rPr>
              <a:t>Lead us not into temptation but deliver us from evil.  Amen.</a:t>
            </a:r>
          </a:p>
        </p:txBody>
      </p:sp>
    </p:spTree>
    <p:extLst>
      <p:ext uri="{BB962C8B-B14F-4D97-AF65-F5344CB8AC3E}">
        <p14:creationId xmlns:p14="http://schemas.microsoft.com/office/powerpoint/2010/main" val="3083577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19800" y="51253"/>
            <a:ext cx="645885" cy="6612166"/>
            <a:chOff x="5805710" y="57148"/>
            <a:chExt cx="645885" cy="6612166"/>
          </a:xfrm>
        </p:grpSpPr>
        <p:sp>
          <p:nvSpPr>
            <p:cNvPr id="2" name="Oval 1"/>
            <p:cNvSpPr/>
            <p:nvPr/>
          </p:nvSpPr>
          <p:spPr>
            <a:xfrm>
              <a:off x="5878276" y="57148"/>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85538" y="718457"/>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812971" y="1372504"/>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05710" y="1985733"/>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12967" y="265067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12968" y="330018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56514" y="3975102"/>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12970" y="4677229"/>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49255" y="537391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856514" y="604520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3"/>
          <a:stretch>
            <a:fillRect/>
          </a:stretch>
        </p:blipFill>
        <p:spPr>
          <a:xfrm>
            <a:off x="6104804" y="64447"/>
            <a:ext cx="560881" cy="579170"/>
          </a:xfrm>
          <a:prstGeom prst="rect">
            <a:avLst/>
          </a:prstGeom>
        </p:spPr>
      </p:pic>
    </p:spTree>
    <p:extLst>
      <p:ext uri="{BB962C8B-B14F-4D97-AF65-F5344CB8AC3E}">
        <p14:creationId xmlns:p14="http://schemas.microsoft.com/office/powerpoint/2010/main" val="2638100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976256" y="77437"/>
            <a:ext cx="652329" cy="6626926"/>
          </a:xfrm>
          <a:prstGeom prst="rect">
            <a:avLst/>
          </a:prstGeom>
        </p:spPr>
      </p:pic>
      <p:pic>
        <p:nvPicPr>
          <p:cNvPr id="4" name="Picture 3"/>
          <p:cNvPicPr>
            <a:picLocks noChangeAspect="1"/>
          </p:cNvPicPr>
          <p:nvPr/>
        </p:nvPicPr>
        <p:blipFill>
          <a:blip r:embed="rId4"/>
          <a:stretch>
            <a:fillRect/>
          </a:stretch>
        </p:blipFill>
        <p:spPr>
          <a:xfrm>
            <a:off x="6067704" y="773586"/>
            <a:ext cx="560881" cy="579170"/>
          </a:xfrm>
          <a:prstGeom prst="rect">
            <a:avLst/>
          </a:prstGeom>
        </p:spPr>
      </p:pic>
    </p:spTree>
    <p:extLst>
      <p:ext uri="{BB962C8B-B14F-4D97-AF65-F5344CB8AC3E}">
        <p14:creationId xmlns:p14="http://schemas.microsoft.com/office/powerpoint/2010/main" val="2199973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115510" y="174541"/>
            <a:ext cx="652329" cy="6626926"/>
          </a:xfrm>
          <a:prstGeom prst="rect">
            <a:avLst/>
          </a:prstGeom>
        </p:spPr>
      </p:pic>
      <p:pic>
        <p:nvPicPr>
          <p:cNvPr id="3" name="Picture 2"/>
          <p:cNvPicPr>
            <a:picLocks noChangeAspect="1"/>
          </p:cNvPicPr>
          <p:nvPr/>
        </p:nvPicPr>
        <p:blipFill>
          <a:blip r:embed="rId4"/>
          <a:stretch>
            <a:fillRect/>
          </a:stretch>
        </p:blipFill>
        <p:spPr>
          <a:xfrm>
            <a:off x="6142147" y="1500253"/>
            <a:ext cx="560881" cy="579170"/>
          </a:xfrm>
          <a:prstGeom prst="rect">
            <a:avLst/>
          </a:prstGeom>
        </p:spPr>
      </p:pic>
    </p:spTree>
    <p:extLst>
      <p:ext uri="{BB962C8B-B14F-4D97-AF65-F5344CB8AC3E}">
        <p14:creationId xmlns:p14="http://schemas.microsoft.com/office/powerpoint/2010/main" val="487290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4802" y="77437"/>
            <a:ext cx="652329" cy="6626926"/>
          </a:xfrm>
          <a:prstGeom prst="rect">
            <a:avLst/>
          </a:prstGeom>
        </p:spPr>
      </p:pic>
      <p:pic>
        <p:nvPicPr>
          <p:cNvPr id="3" name="Picture 2"/>
          <p:cNvPicPr>
            <a:picLocks noChangeAspect="1"/>
          </p:cNvPicPr>
          <p:nvPr/>
        </p:nvPicPr>
        <p:blipFill>
          <a:blip r:embed="rId4"/>
          <a:stretch>
            <a:fillRect/>
          </a:stretch>
        </p:blipFill>
        <p:spPr>
          <a:xfrm>
            <a:off x="6014802" y="2030143"/>
            <a:ext cx="560881" cy="579170"/>
          </a:xfrm>
          <a:prstGeom prst="rect">
            <a:avLst/>
          </a:prstGeom>
        </p:spPr>
      </p:pic>
    </p:spTree>
    <p:extLst>
      <p:ext uri="{BB962C8B-B14F-4D97-AF65-F5344CB8AC3E}">
        <p14:creationId xmlns:p14="http://schemas.microsoft.com/office/powerpoint/2010/main" val="288486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161235" y="77437"/>
            <a:ext cx="652329" cy="6626926"/>
          </a:xfrm>
          <a:prstGeom prst="rect">
            <a:avLst/>
          </a:prstGeom>
        </p:spPr>
      </p:pic>
      <p:pic>
        <p:nvPicPr>
          <p:cNvPr id="3" name="Picture 2"/>
          <p:cNvPicPr>
            <a:picLocks noChangeAspect="1"/>
          </p:cNvPicPr>
          <p:nvPr/>
        </p:nvPicPr>
        <p:blipFill>
          <a:blip r:embed="rId4"/>
          <a:stretch>
            <a:fillRect/>
          </a:stretch>
        </p:blipFill>
        <p:spPr>
          <a:xfrm>
            <a:off x="6252683" y="2722324"/>
            <a:ext cx="560881" cy="579170"/>
          </a:xfrm>
          <a:prstGeom prst="rect">
            <a:avLst/>
          </a:prstGeom>
        </p:spPr>
      </p:pic>
    </p:spTree>
    <p:extLst>
      <p:ext uri="{BB962C8B-B14F-4D97-AF65-F5344CB8AC3E}">
        <p14:creationId xmlns:p14="http://schemas.microsoft.com/office/powerpoint/2010/main" val="4076921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69789" y="134038"/>
            <a:ext cx="652329" cy="6626926"/>
          </a:xfrm>
          <a:prstGeom prst="rect">
            <a:avLst/>
          </a:prstGeom>
        </p:spPr>
      </p:pic>
      <p:pic>
        <p:nvPicPr>
          <p:cNvPr id="3" name="Picture 2"/>
          <p:cNvPicPr>
            <a:picLocks noChangeAspect="1"/>
          </p:cNvPicPr>
          <p:nvPr/>
        </p:nvPicPr>
        <p:blipFill>
          <a:blip r:embed="rId4"/>
          <a:stretch>
            <a:fillRect/>
          </a:stretch>
        </p:blipFill>
        <p:spPr>
          <a:xfrm>
            <a:off x="6069789" y="3390900"/>
            <a:ext cx="560881" cy="579170"/>
          </a:xfrm>
          <a:prstGeom prst="rect">
            <a:avLst/>
          </a:prstGeom>
        </p:spPr>
      </p:pic>
    </p:spTree>
    <p:extLst>
      <p:ext uri="{BB962C8B-B14F-4D97-AF65-F5344CB8AC3E}">
        <p14:creationId xmlns:p14="http://schemas.microsoft.com/office/powerpoint/2010/main" val="702704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815558" y="4082843"/>
            <a:ext cx="560881" cy="579170"/>
          </a:xfrm>
          <a:prstGeom prst="rect">
            <a:avLst/>
          </a:prstGeom>
        </p:spPr>
      </p:pic>
    </p:spTree>
    <p:extLst>
      <p:ext uri="{BB962C8B-B14F-4D97-AF65-F5344CB8AC3E}">
        <p14:creationId xmlns:p14="http://schemas.microsoft.com/office/powerpoint/2010/main" val="1936100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30686" y="4721472"/>
            <a:ext cx="560881" cy="579170"/>
          </a:xfrm>
          <a:prstGeom prst="rect">
            <a:avLst/>
          </a:prstGeom>
        </p:spPr>
      </p:pic>
    </p:spTree>
    <p:extLst>
      <p:ext uri="{BB962C8B-B14F-4D97-AF65-F5344CB8AC3E}">
        <p14:creationId xmlns:p14="http://schemas.microsoft.com/office/powerpoint/2010/main" val="1040333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pic>
        <p:nvPicPr>
          <p:cNvPr id="3" name="Picture 2"/>
          <p:cNvPicPr>
            <a:picLocks noChangeAspect="1"/>
          </p:cNvPicPr>
          <p:nvPr/>
        </p:nvPicPr>
        <p:blipFill>
          <a:blip r:embed="rId4"/>
          <a:stretch>
            <a:fillRect/>
          </a:stretch>
        </p:blipFill>
        <p:spPr>
          <a:xfrm>
            <a:off x="6111248" y="5360101"/>
            <a:ext cx="560881" cy="579170"/>
          </a:xfrm>
          <a:prstGeom prst="rect">
            <a:avLst/>
          </a:prstGeom>
        </p:spPr>
      </p:pic>
    </p:spTree>
    <p:extLst>
      <p:ext uri="{BB962C8B-B14F-4D97-AF65-F5344CB8AC3E}">
        <p14:creationId xmlns:p14="http://schemas.microsoft.com/office/powerpoint/2010/main" val="372717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54000"/>
          </a:blip>
          <a:tile tx="0" ty="0" sx="100000" sy="100000" flip="none" algn="tl"/>
        </a:blipFill>
        <a:effectLst/>
      </p:bgPr>
    </p:bg>
    <p:spTree>
      <p:nvGrpSpPr>
        <p:cNvPr id="1" name=""/>
        <p:cNvGrpSpPr/>
        <p:nvPr/>
      </p:nvGrpSpPr>
      <p:grpSpPr>
        <a:xfrm>
          <a:off x="0" y="0"/>
          <a:ext cx="0" cy="0"/>
          <a:chOff x="0" y="0"/>
          <a:chExt cx="0" cy="0"/>
        </a:xfrm>
      </p:grpSpPr>
      <p:pic>
        <p:nvPicPr>
          <p:cNvPr id="1032" name="Picture 8" descr="Prayers - The Apostles Creed by Catholic Shopping .com | Catholic Shopping .com FREE Digital Download 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186" y="44463"/>
            <a:ext cx="5861538" cy="77173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36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161235" y="115537"/>
            <a:ext cx="652329" cy="6626926"/>
          </a:xfrm>
          <a:prstGeom prst="rect">
            <a:avLst/>
          </a:prstGeom>
        </p:spPr>
      </p:pic>
      <p:sp>
        <p:nvSpPr>
          <p:cNvPr id="3" name="Oval 2"/>
          <p:cNvSpPr/>
          <p:nvPr/>
        </p:nvSpPr>
        <p:spPr>
          <a:xfrm>
            <a:off x="6287421" y="6144234"/>
            <a:ext cx="526143" cy="5666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1982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solidFill>
                  <a:prstClr val="black"/>
                </a:solidFill>
                <a:latin typeface="Edwardian Script ITC" panose="030303020407070D0804" pitchFamily="66" charset="0"/>
              </a:rPr>
              <a:t>Glory Be to the Father</a:t>
            </a:r>
          </a:p>
          <a:p>
            <a:pPr algn="ctr"/>
            <a:r>
              <a:rPr lang="en-US" sz="4000" b="1" dirty="0" smtClean="0">
                <a:solidFill>
                  <a:prstClr val="black"/>
                </a:solidFill>
                <a:cs typeface="Arial" panose="020B0604020202020204" pitchFamily="34" charset="0"/>
              </a:rPr>
              <a:t>and to the Son</a:t>
            </a:r>
          </a:p>
          <a:p>
            <a:pPr algn="ctr"/>
            <a:r>
              <a:rPr lang="en-US" sz="4000" b="1" dirty="0" smtClean="0">
                <a:solidFill>
                  <a:prstClr val="black"/>
                </a:solidFill>
                <a:cs typeface="Arial" panose="020B0604020202020204" pitchFamily="34" charset="0"/>
              </a:rPr>
              <a:t>and to the Holy Spirit</a:t>
            </a:r>
          </a:p>
          <a:p>
            <a:pPr algn="ctr"/>
            <a:r>
              <a:rPr lang="en-US" sz="4000" b="1" dirty="0" smtClean="0">
                <a:solidFill>
                  <a:prstClr val="black"/>
                </a:solidFill>
                <a:cs typeface="Arial" panose="020B0604020202020204" pitchFamily="34" charset="0"/>
              </a:rPr>
              <a:t>as it was in the beginning, is now, </a:t>
            </a:r>
          </a:p>
          <a:p>
            <a:pPr algn="ctr"/>
            <a:r>
              <a:rPr lang="en-US" sz="4000" b="1" dirty="0" smtClean="0">
                <a:solidFill>
                  <a:prstClr val="black"/>
                </a:solidFill>
                <a:cs typeface="Arial" panose="020B0604020202020204" pitchFamily="34" charset="0"/>
              </a:rPr>
              <a:t>and ever shall be</a:t>
            </a:r>
          </a:p>
          <a:p>
            <a:pPr algn="ctr"/>
            <a:r>
              <a:rPr lang="en-US" sz="4000" b="1" dirty="0" smtClean="0">
                <a:solidFill>
                  <a:prstClr val="black"/>
                </a:solidFill>
                <a:cs typeface="Arial" panose="020B0604020202020204" pitchFamily="34" charset="0"/>
              </a:rPr>
              <a:t>world without end.  Amen.</a:t>
            </a:r>
            <a:endParaRPr lang="en-US" sz="3600" b="1" dirty="0">
              <a:solidFill>
                <a:prstClr val="black"/>
              </a:solidFill>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1756336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537" y="538753"/>
            <a:ext cx="4395111" cy="5704293"/>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97" y="801412"/>
            <a:ext cx="3792067" cy="4952903"/>
          </a:xfrm>
          <a:prstGeom prst="ellipse">
            <a:avLst/>
          </a:prstGeom>
          <a:ln>
            <a:noFill/>
          </a:ln>
          <a:effectLst>
            <a:softEdge rad="112500"/>
          </a:effectLst>
        </p:spPr>
      </p:pic>
    </p:spTree>
    <p:extLst>
      <p:ext uri="{BB962C8B-B14F-4D97-AF65-F5344CB8AC3E}">
        <p14:creationId xmlns:p14="http://schemas.microsoft.com/office/powerpoint/2010/main" val="305026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754"/>
            <a:ext cx="10515600" cy="1325563"/>
          </a:xfrm>
        </p:spPr>
        <p:txBody>
          <a:bodyPr/>
          <a:lstStyle/>
          <a:p>
            <a:pPr algn="ctr"/>
            <a:r>
              <a:rPr lang="en-US" b="1" dirty="0" smtClean="0">
                <a:solidFill>
                  <a:srgbClr val="0070C0"/>
                </a:solidFill>
              </a:rPr>
              <a:t>2</a:t>
            </a:r>
            <a:r>
              <a:rPr lang="en-US" b="1" baseline="30000" dirty="0" smtClean="0">
                <a:solidFill>
                  <a:srgbClr val="0070C0"/>
                </a:solidFill>
              </a:rPr>
              <a:t>nd</a:t>
            </a:r>
            <a:r>
              <a:rPr lang="en-US" b="1" dirty="0" smtClean="0">
                <a:solidFill>
                  <a:srgbClr val="0070C0"/>
                </a:solidFill>
              </a:rPr>
              <a:t> Glorious Mystery – The Ascension</a:t>
            </a:r>
            <a:endParaRPr lang="en-US" b="1" dirty="0">
              <a:solidFill>
                <a:srgbClr val="0070C0"/>
              </a:solidFill>
            </a:endParaRPr>
          </a:p>
        </p:txBody>
      </p:sp>
      <p:sp>
        <p:nvSpPr>
          <p:cNvPr id="4" name="Rectangle 3"/>
          <p:cNvSpPr/>
          <p:nvPr/>
        </p:nvSpPr>
        <p:spPr>
          <a:xfrm>
            <a:off x="4776952" y="2246573"/>
            <a:ext cx="7078717" cy="4401205"/>
          </a:xfrm>
          <a:prstGeom prst="rect">
            <a:avLst/>
          </a:prstGeom>
        </p:spPr>
        <p:txBody>
          <a:bodyPr wrap="square">
            <a:spAutoFit/>
          </a:bodyPr>
          <a:lstStyle/>
          <a:p>
            <a:pPr algn="just"/>
            <a:r>
              <a:rPr lang="en-US" sz="2800" b="0" i="0" dirty="0" smtClean="0">
                <a:solidFill>
                  <a:srgbClr val="181818"/>
                </a:solidFill>
                <a:effectLst/>
              </a:rPr>
              <a:t>It was time for Jesus to return to His father in Heaven. Before He did this, the last thing He gave to his Apostles was the Great Commission. He commanded that they go forth and bring as many people to him as possible. During this mystery we ask Mary to intercede for us to the Father that we may have the courage to set an example of faith to bring others to God and that our society will “ascend” from acts of rioting and violence to acts of peace and faith.</a:t>
            </a:r>
            <a:endParaRPr lang="en-US" sz="2800" dirty="0"/>
          </a:p>
        </p:txBody>
      </p:sp>
      <p:sp>
        <p:nvSpPr>
          <p:cNvPr id="5" name="Rectangle 4"/>
          <p:cNvSpPr/>
          <p:nvPr/>
        </p:nvSpPr>
        <p:spPr>
          <a:xfrm>
            <a:off x="5387302" y="1182857"/>
            <a:ext cx="5406013" cy="1015663"/>
          </a:xfrm>
          <a:prstGeom prst="rect">
            <a:avLst/>
          </a:prstGeom>
        </p:spPr>
        <p:txBody>
          <a:bodyPr wrap="square">
            <a:spAutoFit/>
          </a:bodyPr>
          <a:lstStyle/>
          <a:p>
            <a:r>
              <a:rPr lang="en-US" sz="2000" i="1" dirty="0" smtClean="0"/>
              <a:t>Then, after speaking to them, the Lord Jesus was taken up into Heaven and took His seat at God’s right hand.   </a:t>
            </a:r>
            <a:r>
              <a:rPr lang="en-US" sz="1400" dirty="0" smtClean="0"/>
              <a:t>Mark 16:19</a:t>
            </a:r>
            <a:endParaRPr lang="en-US" dirty="0"/>
          </a:p>
        </p:txBody>
      </p:sp>
      <p:pic>
        <p:nvPicPr>
          <p:cNvPr id="6" name="Picture 5"/>
          <p:cNvPicPr>
            <a:picLocks noChangeAspect="1"/>
          </p:cNvPicPr>
          <p:nvPr/>
        </p:nvPicPr>
        <p:blipFill>
          <a:blip r:embed="rId2"/>
          <a:stretch>
            <a:fillRect/>
          </a:stretch>
        </p:blipFill>
        <p:spPr>
          <a:xfrm>
            <a:off x="838201" y="1690689"/>
            <a:ext cx="3522784" cy="4871148"/>
          </a:xfrm>
          <a:prstGeom prst="ellipse">
            <a:avLst/>
          </a:prstGeom>
          <a:ln w="190500" cap="rnd">
            <a:solidFill>
              <a:srgbClr val="0070C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50880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49000" b="-49000"/>
          </a:stretch>
        </a:blipFill>
        <a:effectLst/>
      </p:bgPr>
    </p:bg>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a:solidFill>
                  <a:prstClr val="black"/>
                </a:solidFill>
                <a:latin typeface="Brush Script MT" panose="03060802040406070304" pitchFamily="66" charset="0"/>
              </a:rPr>
              <a:t> </a:t>
            </a:r>
            <a:r>
              <a:rPr lang="en-US" sz="4000" b="1" dirty="0">
                <a:solidFill>
                  <a:prstClr val="black"/>
                </a:solidFill>
                <a:latin typeface="Brush Script MT" panose="03060802040406070304" pitchFamily="66" charset="0"/>
              </a:rPr>
              <a:t>Our Father.</a:t>
            </a:r>
          </a:p>
          <a:p>
            <a:pPr algn="ctr"/>
            <a:r>
              <a:rPr lang="en-US" sz="4000" b="1" dirty="0">
                <a:solidFill>
                  <a:prstClr val="black"/>
                </a:solidFill>
                <a:latin typeface="Brush Script MT" panose="03060802040406070304" pitchFamily="66" charset="0"/>
              </a:rPr>
              <a:t>Who art in heaven,</a:t>
            </a:r>
          </a:p>
          <a:p>
            <a:pPr algn="ctr"/>
            <a:r>
              <a:rPr lang="en-US" sz="4000" b="1" dirty="0">
                <a:solidFill>
                  <a:prstClr val="black"/>
                </a:solidFill>
                <a:latin typeface="Brush Script MT" panose="03060802040406070304" pitchFamily="66" charset="0"/>
              </a:rPr>
              <a:t>Hallowed be Thy Name.</a:t>
            </a:r>
          </a:p>
          <a:p>
            <a:pPr algn="ctr"/>
            <a:r>
              <a:rPr lang="en-US" sz="4000" b="1" dirty="0">
                <a:solidFill>
                  <a:prstClr val="black"/>
                </a:solidFill>
                <a:latin typeface="Brush Script MT" panose="03060802040406070304" pitchFamily="66" charset="0"/>
              </a:rPr>
              <a:t>Thy kingdom come.</a:t>
            </a:r>
          </a:p>
          <a:p>
            <a:pPr algn="ctr"/>
            <a:r>
              <a:rPr lang="en-US" sz="4000" b="1" dirty="0">
                <a:solidFill>
                  <a:prstClr val="black"/>
                </a:solidFill>
                <a:latin typeface="Brush Script MT" panose="03060802040406070304" pitchFamily="66" charset="0"/>
              </a:rPr>
              <a:t>  Thy will be done on earth as it is in heaven</a:t>
            </a:r>
          </a:p>
          <a:p>
            <a:pPr algn="ctr"/>
            <a:r>
              <a:rPr lang="en-US" sz="4000" b="1" dirty="0">
                <a:solidFill>
                  <a:prstClr val="black"/>
                </a:solidFill>
                <a:latin typeface="Brush Script MT" panose="03060802040406070304" pitchFamily="66" charset="0"/>
              </a:rPr>
              <a:t>Give us this day our daily bread and</a:t>
            </a:r>
          </a:p>
          <a:p>
            <a:pPr algn="ctr"/>
            <a:r>
              <a:rPr lang="en-US" sz="4000" b="1" dirty="0">
                <a:solidFill>
                  <a:prstClr val="black"/>
                </a:solidFill>
                <a:latin typeface="Brush Script MT" panose="03060802040406070304" pitchFamily="66" charset="0"/>
              </a:rPr>
              <a:t>Forgive us our trespasses as we forgive those who trespass against us.</a:t>
            </a:r>
          </a:p>
          <a:p>
            <a:pPr algn="ctr"/>
            <a:r>
              <a:rPr lang="en-US" sz="4000" b="1" dirty="0">
                <a:solidFill>
                  <a:prstClr val="black"/>
                </a:solidFill>
                <a:latin typeface="Brush Script MT" panose="03060802040406070304" pitchFamily="66" charset="0"/>
              </a:rPr>
              <a:t>Lead us not into temptation but deliver us from evil.  Amen.</a:t>
            </a:r>
          </a:p>
        </p:txBody>
      </p:sp>
    </p:spTree>
    <p:extLst>
      <p:ext uri="{BB962C8B-B14F-4D97-AF65-F5344CB8AC3E}">
        <p14:creationId xmlns:p14="http://schemas.microsoft.com/office/powerpoint/2010/main" val="3541182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57" y="23909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19800" y="51253"/>
            <a:ext cx="645885" cy="6612166"/>
            <a:chOff x="5805710" y="57148"/>
            <a:chExt cx="645885" cy="6612166"/>
          </a:xfrm>
        </p:grpSpPr>
        <p:sp>
          <p:nvSpPr>
            <p:cNvPr id="2" name="Oval 1"/>
            <p:cNvSpPr/>
            <p:nvPr/>
          </p:nvSpPr>
          <p:spPr>
            <a:xfrm>
              <a:off x="5878276" y="57148"/>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5885538" y="718457"/>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5812971" y="1372504"/>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5805710" y="1985733"/>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812967" y="265067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812968" y="330018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856514" y="3975102"/>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812970" y="4677229"/>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849255" y="537391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856514" y="604520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4" name="Picture 13"/>
          <p:cNvPicPr>
            <a:picLocks noChangeAspect="1"/>
          </p:cNvPicPr>
          <p:nvPr/>
        </p:nvPicPr>
        <p:blipFill>
          <a:blip r:embed="rId3"/>
          <a:stretch>
            <a:fillRect/>
          </a:stretch>
        </p:blipFill>
        <p:spPr>
          <a:xfrm>
            <a:off x="6104804" y="64447"/>
            <a:ext cx="560881" cy="579170"/>
          </a:xfrm>
          <a:prstGeom prst="rect">
            <a:avLst/>
          </a:prstGeom>
        </p:spPr>
      </p:pic>
    </p:spTree>
    <p:extLst>
      <p:ext uri="{BB962C8B-B14F-4D97-AF65-F5344CB8AC3E}">
        <p14:creationId xmlns:p14="http://schemas.microsoft.com/office/powerpoint/2010/main" val="2055203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976256" y="77437"/>
            <a:ext cx="652329" cy="6626926"/>
          </a:xfrm>
          <a:prstGeom prst="rect">
            <a:avLst/>
          </a:prstGeom>
        </p:spPr>
      </p:pic>
      <p:pic>
        <p:nvPicPr>
          <p:cNvPr id="4" name="Picture 3"/>
          <p:cNvPicPr>
            <a:picLocks noChangeAspect="1"/>
          </p:cNvPicPr>
          <p:nvPr/>
        </p:nvPicPr>
        <p:blipFill>
          <a:blip r:embed="rId4"/>
          <a:stretch>
            <a:fillRect/>
          </a:stretch>
        </p:blipFill>
        <p:spPr>
          <a:xfrm>
            <a:off x="6067704" y="773586"/>
            <a:ext cx="560881" cy="579170"/>
          </a:xfrm>
          <a:prstGeom prst="rect">
            <a:avLst/>
          </a:prstGeom>
        </p:spPr>
      </p:pic>
    </p:spTree>
    <p:extLst>
      <p:ext uri="{BB962C8B-B14F-4D97-AF65-F5344CB8AC3E}">
        <p14:creationId xmlns:p14="http://schemas.microsoft.com/office/powerpoint/2010/main" val="2685703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19800" y="1380331"/>
            <a:ext cx="560881" cy="579170"/>
          </a:xfrm>
          <a:prstGeom prst="rect">
            <a:avLst/>
          </a:prstGeom>
        </p:spPr>
      </p:pic>
    </p:spTree>
    <p:extLst>
      <p:ext uri="{BB962C8B-B14F-4D97-AF65-F5344CB8AC3E}">
        <p14:creationId xmlns:p14="http://schemas.microsoft.com/office/powerpoint/2010/main" val="64540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769835" y="2075113"/>
            <a:ext cx="560881" cy="579170"/>
          </a:xfrm>
          <a:prstGeom prst="rect">
            <a:avLst/>
          </a:prstGeom>
        </p:spPr>
      </p:pic>
    </p:spTree>
    <p:extLst>
      <p:ext uri="{BB962C8B-B14F-4D97-AF65-F5344CB8AC3E}">
        <p14:creationId xmlns:p14="http://schemas.microsoft.com/office/powerpoint/2010/main" val="2485128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769835" y="2811730"/>
            <a:ext cx="560881" cy="579170"/>
          </a:xfrm>
          <a:prstGeom prst="rect">
            <a:avLst/>
          </a:prstGeom>
        </p:spPr>
      </p:pic>
    </p:spTree>
    <p:extLst>
      <p:ext uri="{BB962C8B-B14F-4D97-AF65-F5344CB8AC3E}">
        <p14:creationId xmlns:p14="http://schemas.microsoft.com/office/powerpoint/2010/main" val="863298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49000" b="-49000"/>
          </a:stretch>
        </a:blipFill>
        <a:effectLst/>
      </p:bgPr>
    </p:bg>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smtClean="0">
                <a:latin typeface="Brush Script MT" panose="03060802040406070304" pitchFamily="66" charset="0"/>
              </a:rPr>
              <a:t> </a:t>
            </a:r>
            <a:r>
              <a:rPr lang="en-US" sz="4000" b="1" dirty="0" smtClean="0">
                <a:latin typeface="Brush Script MT" panose="03060802040406070304" pitchFamily="66" charset="0"/>
              </a:rPr>
              <a:t>Our Father.</a:t>
            </a:r>
          </a:p>
          <a:p>
            <a:pPr algn="ctr"/>
            <a:r>
              <a:rPr lang="en-US" sz="4000" b="1" dirty="0" smtClean="0">
                <a:latin typeface="Brush Script MT" panose="03060802040406070304" pitchFamily="66" charset="0"/>
              </a:rPr>
              <a:t>Who art in heaven,</a:t>
            </a:r>
          </a:p>
          <a:p>
            <a:pPr algn="ctr"/>
            <a:r>
              <a:rPr lang="en-US" sz="4000" b="1" dirty="0" smtClean="0">
                <a:latin typeface="Brush Script MT" panose="03060802040406070304" pitchFamily="66" charset="0"/>
              </a:rPr>
              <a:t>Hallowed be Thy Name.</a:t>
            </a:r>
          </a:p>
          <a:p>
            <a:pPr algn="ctr"/>
            <a:r>
              <a:rPr lang="en-US" sz="4000" b="1" dirty="0" smtClean="0">
                <a:latin typeface="Brush Script MT" panose="03060802040406070304" pitchFamily="66" charset="0"/>
              </a:rPr>
              <a:t>Thy kingdom come.</a:t>
            </a:r>
          </a:p>
          <a:p>
            <a:pPr algn="ctr"/>
            <a:r>
              <a:rPr lang="en-US" sz="4000" b="1" dirty="0" smtClean="0">
                <a:latin typeface="Brush Script MT" panose="03060802040406070304" pitchFamily="66" charset="0"/>
              </a:rPr>
              <a:t>  Thy will be done on earth as it is in heaven</a:t>
            </a:r>
          </a:p>
          <a:p>
            <a:pPr algn="ctr"/>
            <a:r>
              <a:rPr lang="en-US" sz="4000" b="1" dirty="0" smtClean="0">
                <a:latin typeface="Brush Script MT" panose="03060802040406070304" pitchFamily="66" charset="0"/>
              </a:rPr>
              <a:t>Give us this day our daily bread and</a:t>
            </a:r>
          </a:p>
          <a:p>
            <a:pPr algn="ctr"/>
            <a:r>
              <a:rPr lang="en-US" sz="4000" b="1" dirty="0" smtClean="0">
                <a:latin typeface="Brush Script MT" panose="03060802040406070304" pitchFamily="66" charset="0"/>
              </a:rPr>
              <a:t>Forgive us our trespasses as we forgive those who trespass against us.</a:t>
            </a:r>
          </a:p>
          <a:p>
            <a:pPr algn="ctr"/>
            <a:r>
              <a:rPr lang="en-US" sz="4000" b="1" dirty="0" smtClean="0">
                <a:latin typeface="Brush Script MT" panose="03060802040406070304" pitchFamily="66" charset="0"/>
              </a:rPr>
              <a:t>Lead us not into temptation but deliver us from evil.  Amen.</a:t>
            </a:r>
            <a:endParaRPr lang="en-US" sz="4000" b="1" dirty="0">
              <a:latin typeface="Brush Script MT" panose="03060802040406070304" pitchFamily="66" charset="0"/>
            </a:endParaRPr>
          </a:p>
        </p:txBody>
      </p:sp>
    </p:spTree>
    <p:extLst>
      <p:ext uri="{BB962C8B-B14F-4D97-AF65-F5344CB8AC3E}">
        <p14:creationId xmlns:p14="http://schemas.microsoft.com/office/powerpoint/2010/main" val="549154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769835" y="3390900"/>
            <a:ext cx="560881" cy="579170"/>
          </a:xfrm>
          <a:prstGeom prst="rect">
            <a:avLst/>
          </a:prstGeom>
        </p:spPr>
      </p:pic>
    </p:spTree>
    <p:extLst>
      <p:ext uri="{BB962C8B-B14F-4D97-AF65-F5344CB8AC3E}">
        <p14:creationId xmlns:p14="http://schemas.microsoft.com/office/powerpoint/2010/main" val="1955189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815558" y="4082843"/>
            <a:ext cx="560881" cy="579170"/>
          </a:xfrm>
          <a:prstGeom prst="rect">
            <a:avLst/>
          </a:prstGeom>
        </p:spPr>
      </p:pic>
    </p:spTree>
    <p:extLst>
      <p:ext uri="{BB962C8B-B14F-4D97-AF65-F5344CB8AC3E}">
        <p14:creationId xmlns:p14="http://schemas.microsoft.com/office/powerpoint/2010/main" val="2820736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39238" y="77437"/>
            <a:ext cx="652329" cy="6626926"/>
          </a:xfrm>
          <a:prstGeom prst="rect">
            <a:avLst/>
          </a:prstGeom>
        </p:spPr>
      </p:pic>
      <p:pic>
        <p:nvPicPr>
          <p:cNvPr id="3" name="Picture 2"/>
          <p:cNvPicPr>
            <a:picLocks noChangeAspect="1"/>
          </p:cNvPicPr>
          <p:nvPr/>
        </p:nvPicPr>
        <p:blipFill>
          <a:blip r:embed="rId4"/>
          <a:stretch>
            <a:fillRect/>
          </a:stretch>
        </p:blipFill>
        <p:spPr>
          <a:xfrm>
            <a:off x="5984475" y="4721472"/>
            <a:ext cx="560881" cy="579170"/>
          </a:xfrm>
          <a:prstGeom prst="rect">
            <a:avLst/>
          </a:prstGeom>
        </p:spPr>
      </p:pic>
    </p:spTree>
    <p:extLst>
      <p:ext uri="{BB962C8B-B14F-4D97-AF65-F5344CB8AC3E}">
        <p14:creationId xmlns:p14="http://schemas.microsoft.com/office/powerpoint/2010/main" val="434513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pic>
        <p:nvPicPr>
          <p:cNvPr id="3" name="Picture 2"/>
          <p:cNvPicPr>
            <a:picLocks noChangeAspect="1"/>
          </p:cNvPicPr>
          <p:nvPr/>
        </p:nvPicPr>
        <p:blipFill>
          <a:blip r:embed="rId4"/>
          <a:stretch>
            <a:fillRect/>
          </a:stretch>
        </p:blipFill>
        <p:spPr>
          <a:xfrm>
            <a:off x="6111248" y="5360101"/>
            <a:ext cx="560881" cy="579170"/>
          </a:xfrm>
          <a:prstGeom prst="rect">
            <a:avLst/>
          </a:prstGeom>
        </p:spPr>
      </p:pic>
    </p:spTree>
    <p:extLst>
      <p:ext uri="{BB962C8B-B14F-4D97-AF65-F5344CB8AC3E}">
        <p14:creationId xmlns:p14="http://schemas.microsoft.com/office/powerpoint/2010/main" val="3381017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sp>
        <p:nvSpPr>
          <p:cNvPr id="3" name="Oval 2"/>
          <p:cNvSpPr/>
          <p:nvPr/>
        </p:nvSpPr>
        <p:spPr>
          <a:xfrm>
            <a:off x="6082892" y="6013707"/>
            <a:ext cx="526143" cy="5666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712304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solidFill>
                  <a:prstClr val="black"/>
                </a:solidFill>
                <a:latin typeface="Edwardian Script ITC" panose="030303020407070D0804" pitchFamily="66" charset="0"/>
              </a:rPr>
              <a:t>Glory Be to the Father</a:t>
            </a:r>
          </a:p>
          <a:p>
            <a:pPr algn="ctr"/>
            <a:r>
              <a:rPr lang="en-US" sz="4000" b="1" dirty="0" smtClean="0">
                <a:solidFill>
                  <a:prstClr val="black"/>
                </a:solidFill>
                <a:cs typeface="Arial" panose="020B0604020202020204" pitchFamily="34" charset="0"/>
              </a:rPr>
              <a:t>and to the Son</a:t>
            </a:r>
          </a:p>
          <a:p>
            <a:pPr algn="ctr"/>
            <a:r>
              <a:rPr lang="en-US" sz="4000" b="1" dirty="0" smtClean="0">
                <a:solidFill>
                  <a:prstClr val="black"/>
                </a:solidFill>
                <a:cs typeface="Arial" panose="020B0604020202020204" pitchFamily="34" charset="0"/>
              </a:rPr>
              <a:t>and to the Holy Spirit</a:t>
            </a:r>
          </a:p>
          <a:p>
            <a:pPr algn="ctr"/>
            <a:r>
              <a:rPr lang="en-US" sz="4000" b="1" dirty="0" smtClean="0">
                <a:solidFill>
                  <a:prstClr val="black"/>
                </a:solidFill>
                <a:cs typeface="Arial" panose="020B0604020202020204" pitchFamily="34" charset="0"/>
              </a:rPr>
              <a:t>as it was in the beginning, is now, </a:t>
            </a:r>
          </a:p>
          <a:p>
            <a:pPr algn="ctr"/>
            <a:r>
              <a:rPr lang="en-US" sz="4000" b="1" dirty="0" smtClean="0">
                <a:solidFill>
                  <a:prstClr val="black"/>
                </a:solidFill>
                <a:cs typeface="Arial" panose="020B0604020202020204" pitchFamily="34" charset="0"/>
              </a:rPr>
              <a:t>and ever shall be</a:t>
            </a:r>
          </a:p>
          <a:p>
            <a:pPr algn="ctr"/>
            <a:r>
              <a:rPr lang="en-US" sz="4000" b="1" dirty="0" smtClean="0">
                <a:solidFill>
                  <a:prstClr val="black"/>
                </a:solidFill>
                <a:cs typeface="Arial" panose="020B0604020202020204" pitchFamily="34" charset="0"/>
              </a:rPr>
              <a:t>world without end.  Amen.</a:t>
            </a:r>
            <a:endParaRPr lang="en-US" sz="3600" b="1" dirty="0">
              <a:solidFill>
                <a:prstClr val="black"/>
              </a:solidFill>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2206078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537" y="538753"/>
            <a:ext cx="4395111" cy="5704293"/>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97" y="801412"/>
            <a:ext cx="3792067" cy="4952903"/>
          </a:xfrm>
          <a:prstGeom prst="ellipse">
            <a:avLst/>
          </a:prstGeom>
          <a:ln>
            <a:noFill/>
          </a:ln>
          <a:effectLst>
            <a:softEdge rad="112500"/>
          </a:effectLst>
        </p:spPr>
      </p:pic>
    </p:spTree>
    <p:extLst>
      <p:ext uri="{BB962C8B-B14F-4D97-AF65-F5344CB8AC3E}">
        <p14:creationId xmlns:p14="http://schemas.microsoft.com/office/powerpoint/2010/main" val="2832459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98" y="215223"/>
            <a:ext cx="11482466" cy="1325563"/>
          </a:xfrm>
        </p:spPr>
        <p:txBody>
          <a:bodyPr>
            <a:noAutofit/>
          </a:bodyPr>
          <a:lstStyle/>
          <a:p>
            <a:pPr algn="ctr"/>
            <a:r>
              <a:rPr lang="en-US" sz="4000" b="1" dirty="0" smtClean="0">
                <a:solidFill>
                  <a:srgbClr val="0070C0"/>
                </a:solidFill>
              </a:rPr>
              <a:t>3</a:t>
            </a:r>
            <a:r>
              <a:rPr lang="en-US" sz="4000" b="1" baseline="30000" dirty="0" smtClean="0">
                <a:solidFill>
                  <a:srgbClr val="0070C0"/>
                </a:solidFill>
              </a:rPr>
              <a:t>rd</a:t>
            </a:r>
            <a:r>
              <a:rPr lang="en-US" sz="4000" b="1" dirty="0" smtClean="0">
                <a:solidFill>
                  <a:srgbClr val="0070C0"/>
                </a:solidFill>
              </a:rPr>
              <a:t> Glorious Mystery – The Descent of the Holy Spirit</a:t>
            </a:r>
            <a:endParaRPr lang="en-US" sz="4000" b="1" dirty="0">
              <a:solidFill>
                <a:srgbClr val="0070C0"/>
              </a:solidFill>
            </a:endParaRPr>
          </a:p>
        </p:txBody>
      </p:sp>
      <p:sp>
        <p:nvSpPr>
          <p:cNvPr id="3" name="Content Placeholder 2"/>
          <p:cNvSpPr>
            <a:spLocks noGrp="1"/>
          </p:cNvSpPr>
          <p:nvPr>
            <p:ph idx="1"/>
          </p:nvPr>
        </p:nvSpPr>
        <p:spPr>
          <a:xfrm>
            <a:off x="383498" y="1540787"/>
            <a:ext cx="7593854" cy="5232898"/>
          </a:xfrm>
        </p:spPr>
        <p:txBody>
          <a:bodyPr>
            <a:normAutofit fontScale="77500" lnSpcReduction="20000"/>
          </a:bodyPr>
          <a:lstStyle/>
          <a:p>
            <a:r>
              <a:rPr lang="en-US" sz="2200" i="1" dirty="0" smtClean="0"/>
              <a:t>All were filled with the Holy Spirit. They began to express themselves in foreign tongues and make bold proclamation as the Spirit promised them  </a:t>
            </a:r>
            <a:r>
              <a:rPr lang="en-US" sz="1700" dirty="0" smtClean="0"/>
              <a:t>Acts 2:4</a:t>
            </a:r>
          </a:p>
          <a:p>
            <a:endParaRPr lang="en-US" sz="1700" dirty="0" smtClean="0"/>
          </a:p>
          <a:p>
            <a:pPr marL="0" indent="0" algn="just">
              <a:buNone/>
            </a:pPr>
            <a:r>
              <a:rPr lang="en-US" sz="3200" dirty="0"/>
              <a:t>This Glorious Mystery always reminds us to think about how terrified the Apostles and Mary must have been in their upper room until the Holy Spirit granted them the gifts to go forth and share the Gospel. The Descent of the Holy Spirit reminds us of our need for the third person of the Blessed Trinity. Meditating upon this Glorious Mystery, we humbly ask to receive the gifts of the Holy Spirit so that we can be a better soldiers of Christ, courageously bringing others closer to God. We pray especially that the Holy Spirit enlighten candidates and voters to be informed by and follow God’s plan for Salvation during this election season for the future of our country.</a:t>
            </a:r>
          </a:p>
          <a:p>
            <a:pPr marL="0" indent="0" algn="just">
              <a:buNone/>
            </a:pPr>
            <a:r>
              <a:rPr lang="en-US" sz="3000" dirty="0" smtClean="0"/>
              <a:t>.</a:t>
            </a:r>
            <a:endParaRPr lang="en-US" sz="3000" dirty="0"/>
          </a:p>
        </p:txBody>
      </p:sp>
      <p:pic>
        <p:nvPicPr>
          <p:cNvPr id="7" name="Picture 6"/>
          <p:cNvPicPr>
            <a:picLocks noChangeAspect="1"/>
          </p:cNvPicPr>
          <p:nvPr/>
        </p:nvPicPr>
        <p:blipFill>
          <a:blip r:embed="rId2"/>
          <a:stretch>
            <a:fillRect/>
          </a:stretch>
        </p:blipFill>
        <p:spPr>
          <a:xfrm>
            <a:off x="8323333" y="1615737"/>
            <a:ext cx="3413399" cy="5082997"/>
          </a:xfrm>
          <a:prstGeom prst="ellipse">
            <a:avLst/>
          </a:prstGeom>
          <a:ln>
            <a:noFill/>
          </a:ln>
          <a:effectLst>
            <a:softEdge rad="112500"/>
          </a:effectLst>
        </p:spPr>
      </p:pic>
    </p:spTree>
    <p:extLst>
      <p:ext uri="{BB962C8B-B14F-4D97-AF65-F5344CB8AC3E}">
        <p14:creationId xmlns:p14="http://schemas.microsoft.com/office/powerpoint/2010/main" val="373104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49000" b="-49000"/>
          </a:stretch>
        </a:blipFill>
        <a:effectLst/>
      </p:bgPr>
    </p:bg>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a:solidFill>
                  <a:prstClr val="black"/>
                </a:solidFill>
                <a:latin typeface="Brush Script MT" panose="03060802040406070304" pitchFamily="66" charset="0"/>
              </a:rPr>
              <a:t> </a:t>
            </a:r>
            <a:r>
              <a:rPr lang="en-US" sz="4000" b="1" dirty="0">
                <a:solidFill>
                  <a:prstClr val="black"/>
                </a:solidFill>
                <a:latin typeface="Brush Script MT" panose="03060802040406070304" pitchFamily="66" charset="0"/>
              </a:rPr>
              <a:t>Our Father.</a:t>
            </a:r>
          </a:p>
          <a:p>
            <a:pPr algn="ctr"/>
            <a:r>
              <a:rPr lang="en-US" sz="4000" b="1" dirty="0">
                <a:solidFill>
                  <a:prstClr val="black"/>
                </a:solidFill>
                <a:latin typeface="Brush Script MT" panose="03060802040406070304" pitchFamily="66" charset="0"/>
              </a:rPr>
              <a:t>Who art in heaven,</a:t>
            </a:r>
          </a:p>
          <a:p>
            <a:pPr algn="ctr"/>
            <a:r>
              <a:rPr lang="en-US" sz="4000" b="1" dirty="0">
                <a:solidFill>
                  <a:prstClr val="black"/>
                </a:solidFill>
                <a:latin typeface="Brush Script MT" panose="03060802040406070304" pitchFamily="66" charset="0"/>
              </a:rPr>
              <a:t>Hallowed be Thy Name.</a:t>
            </a:r>
          </a:p>
          <a:p>
            <a:pPr algn="ctr"/>
            <a:r>
              <a:rPr lang="en-US" sz="4000" b="1" dirty="0">
                <a:solidFill>
                  <a:prstClr val="black"/>
                </a:solidFill>
                <a:latin typeface="Brush Script MT" panose="03060802040406070304" pitchFamily="66" charset="0"/>
              </a:rPr>
              <a:t>Thy kingdom come.</a:t>
            </a:r>
          </a:p>
          <a:p>
            <a:pPr algn="ctr"/>
            <a:r>
              <a:rPr lang="en-US" sz="4000" b="1" dirty="0">
                <a:solidFill>
                  <a:prstClr val="black"/>
                </a:solidFill>
                <a:latin typeface="Brush Script MT" panose="03060802040406070304" pitchFamily="66" charset="0"/>
              </a:rPr>
              <a:t>  Thy will be done on earth as it is in heaven</a:t>
            </a:r>
          </a:p>
          <a:p>
            <a:pPr algn="ctr"/>
            <a:r>
              <a:rPr lang="en-US" sz="4000" b="1" dirty="0">
                <a:solidFill>
                  <a:prstClr val="black"/>
                </a:solidFill>
                <a:latin typeface="Brush Script MT" panose="03060802040406070304" pitchFamily="66" charset="0"/>
              </a:rPr>
              <a:t>Give us this day our daily bread and</a:t>
            </a:r>
          </a:p>
          <a:p>
            <a:pPr algn="ctr"/>
            <a:r>
              <a:rPr lang="en-US" sz="4000" b="1" dirty="0">
                <a:solidFill>
                  <a:prstClr val="black"/>
                </a:solidFill>
                <a:latin typeface="Brush Script MT" panose="03060802040406070304" pitchFamily="66" charset="0"/>
              </a:rPr>
              <a:t>Forgive us our trespasses as we forgive those who trespass against us.</a:t>
            </a:r>
          </a:p>
          <a:p>
            <a:pPr algn="ctr"/>
            <a:r>
              <a:rPr lang="en-US" sz="4000" b="1" dirty="0">
                <a:solidFill>
                  <a:prstClr val="black"/>
                </a:solidFill>
                <a:latin typeface="Brush Script MT" panose="03060802040406070304" pitchFamily="66" charset="0"/>
              </a:rPr>
              <a:t>Lead us not into temptation but deliver us from evil.  Amen.</a:t>
            </a:r>
          </a:p>
        </p:txBody>
      </p:sp>
    </p:spTree>
    <p:extLst>
      <p:ext uri="{BB962C8B-B14F-4D97-AF65-F5344CB8AC3E}">
        <p14:creationId xmlns:p14="http://schemas.microsoft.com/office/powerpoint/2010/main" val="4081497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19800" y="51253"/>
            <a:ext cx="645885" cy="6612166"/>
            <a:chOff x="5805710" y="57148"/>
            <a:chExt cx="645885" cy="6612166"/>
          </a:xfrm>
        </p:grpSpPr>
        <p:sp>
          <p:nvSpPr>
            <p:cNvPr id="2" name="Oval 1"/>
            <p:cNvSpPr/>
            <p:nvPr/>
          </p:nvSpPr>
          <p:spPr>
            <a:xfrm>
              <a:off x="5878276" y="57148"/>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5885538" y="718457"/>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5812971" y="1372504"/>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5805710" y="1985733"/>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812967" y="265067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812968" y="330018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856514" y="3975102"/>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812970" y="4677229"/>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849255" y="537391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856514" y="604520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4" name="Picture 13"/>
          <p:cNvPicPr>
            <a:picLocks noChangeAspect="1"/>
          </p:cNvPicPr>
          <p:nvPr/>
        </p:nvPicPr>
        <p:blipFill>
          <a:blip r:embed="rId3"/>
          <a:stretch>
            <a:fillRect/>
          </a:stretch>
        </p:blipFill>
        <p:spPr>
          <a:xfrm>
            <a:off x="6104804" y="64447"/>
            <a:ext cx="560881" cy="579170"/>
          </a:xfrm>
          <a:prstGeom prst="rect">
            <a:avLst/>
          </a:prstGeom>
        </p:spPr>
      </p:pic>
    </p:spTree>
    <p:extLst>
      <p:ext uri="{BB962C8B-B14F-4D97-AF65-F5344CB8AC3E}">
        <p14:creationId xmlns:p14="http://schemas.microsoft.com/office/powerpoint/2010/main" val="185154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il Mary Ave Maria Angelic Salutation Catholic Prayer  imag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4" y="773295"/>
            <a:ext cx="5463380" cy="54633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126514" y="2206171"/>
            <a:ext cx="653143" cy="2336797"/>
            <a:chOff x="7126514" y="2206171"/>
            <a:chExt cx="653143" cy="2336797"/>
          </a:xfrm>
        </p:grpSpPr>
        <p:sp>
          <p:nvSpPr>
            <p:cNvPr id="2" name="Oval 1"/>
            <p:cNvSpPr/>
            <p:nvPr/>
          </p:nvSpPr>
          <p:spPr>
            <a:xfrm>
              <a:off x="7126514" y="2206171"/>
              <a:ext cx="653143" cy="725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126514" y="2997198"/>
              <a:ext cx="653143" cy="725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26514" y="3817253"/>
              <a:ext cx="653143" cy="725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7199085" y="2256970"/>
            <a:ext cx="508000" cy="62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470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976256" y="77437"/>
            <a:ext cx="652329" cy="6626926"/>
          </a:xfrm>
          <a:prstGeom prst="rect">
            <a:avLst/>
          </a:prstGeom>
        </p:spPr>
      </p:pic>
      <p:pic>
        <p:nvPicPr>
          <p:cNvPr id="4" name="Picture 3"/>
          <p:cNvPicPr>
            <a:picLocks noChangeAspect="1"/>
          </p:cNvPicPr>
          <p:nvPr/>
        </p:nvPicPr>
        <p:blipFill>
          <a:blip r:embed="rId4"/>
          <a:stretch>
            <a:fillRect/>
          </a:stretch>
        </p:blipFill>
        <p:spPr>
          <a:xfrm>
            <a:off x="6067704" y="773586"/>
            <a:ext cx="560881" cy="579170"/>
          </a:xfrm>
          <a:prstGeom prst="rect">
            <a:avLst/>
          </a:prstGeom>
        </p:spPr>
      </p:pic>
    </p:spTree>
    <p:extLst>
      <p:ext uri="{BB962C8B-B14F-4D97-AF65-F5344CB8AC3E}">
        <p14:creationId xmlns:p14="http://schemas.microsoft.com/office/powerpoint/2010/main" val="1025680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38603" y="174541"/>
            <a:ext cx="652329" cy="6626926"/>
          </a:xfrm>
          <a:prstGeom prst="rect">
            <a:avLst/>
          </a:prstGeom>
        </p:spPr>
      </p:pic>
      <p:pic>
        <p:nvPicPr>
          <p:cNvPr id="3" name="Picture 2"/>
          <p:cNvPicPr>
            <a:picLocks noChangeAspect="1"/>
          </p:cNvPicPr>
          <p:nvPr/>
        </p:nvPicPr>
        <p:blipFill>
          <a:blip r:embed="rId4"/>
          <a:stretch>
            <a:fillRect/>
          </a:stretch>
        </p:blipFill>
        <p:spPr>
          <a:xfrm>
            <a:off x="5984326" y="1515243"/>
            <a:ext cx="560881" cy="579170"/>
          </a:xfrm>
          <a:prstGeom prst="rect">
            <a:avLst/>
          </a:prstGeom>
        </p:spPr>
      </p:pic>
    </p:spTree>
    <p:extLst>
      <p:ext uri="{BB962C8B-B14F-4D97-AF65-F5344CB8AC3E}">
        <p14:creationId xmlns:p14="http://schemas.microsoft.com/office/powerpoint/2010/main" val="2525704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96066" y="77437"/>
            <a:ext cx="676063" cy="6626926"/>
          </a:xfrm>
          <a:prstGeom prst="rect">
            <a:avLst/>
          </a:prstGeom>
        </p:spPr>
      </p:pic>
      <p:pic>
        <p:nvPicPr>
          <p:cNvPr id="3" name="Picture 2"/>
          <p:cNvPicPr>
            <a:picLocks noChangeAspect="1"/>
          </p:cNvPicPr>
          <p:nvPr/>
        </p:nvPicPr>
        <p:blipFill>
          <a:blip r:embed="rId4"/>
          <a:stretch>
            <a:fillRect/>
          </a:stretch>
        </p:blipFill>
        <p:spPr>
          <a:xfrm>
            <a:off x="5996066" y="2045133"/>
            <a:ext cx="560881" cy="579170"/>
          </a:xfrm>
          <a:prstGeom prst="rect">
            <a:avLst/>
          </a:prstGeom>
        </p:spPr>
      </p:pic>
    </p:spTree>
    <p:extLst>
      <p:ext uri="{BB962C8B-B14F-4D97-AF65-F5344CB8AC3E}">
        <p14:creationId xmlns:p14="http://schemas.microsoft.com/office/powerpoint/2010/main" val="3775741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769835" y="2811730"/>
            <a:ext cx="560881" cy="579170"/>
          </a:xfrm>
          <a:prstGeom prst="rect">
            <a:avLst/>
          </a:prstGeom>
        </p:spPr>
      </p:pic>
    </p:spTree>
    <p:extLst>
      <p:ext uri="{BB962C8B-B14F-4D97-AF65-F5344CB8AC3E}">
        <p14:creationId xmlns:p14="http://schemas.microsoft.com/office/powerpoint/2010/main" val="1044595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769835" y="3390900"/>
            <a:ext cx="560881" cy="579170"/>
          </a:xfrm>
          <a:prstGeom prst="rect">
            <a:avLst/>
          </a:prstGeom>
        </p:spPr>
      </p:pic>
    </p:spTree>
    <p:extLst>
      <p:ext uri="{BB962C8B-B14F-4D97-AF65-F5344CB8AC3E}">
        <p14:creationId xmlns:p14="http://schemas.microsoft.com/office/powerpoint/2010/main" val="1126153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815558" y="4082843"/>
            <a:ext cx="560881" cy="579170"/>
          </a:xfrm>
          <a:prstGeom prst="rect">
            <a:avLst/>
          </a:prstGeom>
        </p:spPr>
      </p:pic>
    </p:spTree>
    <p:extLst>
      <p:ext uri="{BB962C8B-B14F-4D97-AF65-F5344CB8AC3E}">
        <p14:creationId xmlns:p14="http://schemas.microsoft.com/office/powerpoint/2010/main" val="636528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30686" y="4721472"/>
            <a:ext cx="560881" cy="579170"/>
          </a:xfrm>
          <a:prstGeom prst="rect">
            <a:avLst/>
          </a:prstGeom>
        </p:spPr>
      </p:pic>
    </p:spTree>
    <p:extLst>
      <p:ext uri="{BB962C8B-B14F-4D97-AF65-F5344CB8AC3E}">
        <p14:creationId xmlns:p14="http://schemas.microsoft.com/office/powerpoint/2010/main" val="1407326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pic>
        <p:nvPicPr>
          <p:cNvPr id="3" name="Picture 2"/>
          <p:cNvPicPr>
            <a:picLocks noChangeAspect="1"/>
          </p:cNvPicPr>
          <p:nvPr/>
        </p:nvPicPr>
        <p:blipFill>
          <a:blip r:embed="rId4"/>
          <a:stretch>
            <a:fillRect/>
          </a:stretch>
        </p:blipFill>
        <p:spPr>
          <a:xfrm>
            <a:off x="6111248" y="5360101"/>
            <a:ext cx="560881" cy="579170"/>
          </a:xfrm>
          <a:prstGeom prst="rect">
            <a:avLst/>
          </a:prstGeom>
        </p:spPr>
      </p:pic>
    </p:spTree>
    <p:extLst>
      <p:ext uri="{BB962C8B-B14F-4D97-AF65-F5344CB8AC3E}">
        <p14:creationId xmlns:p14="http://schemas.microsoft.com/office/powerpoint/2010/main" val="3148781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98564" y="115537"/>
            <a:ext cx="652329" cy="6626926"/>
          </a:xfrm>
          <a:prstGeom prst="rect">
            <a:avLst/>
          </a:prstGeom>
        </p:spPr>
      </p:pic>
      <p:sp>
        <p:nvSpPr>
          <p:cNvPr id="3" name="Oval 2"/>
          <p:cNvSpPr/>
          <p:nvPr/>
        </p:nvSpPr>
        <p:spPr>
          <a:xfrm>
            <a:off x="6124750" y="6159224"/>
            <a:ext cx="526143" cy="5666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1888608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solidFill>
                  <a:prstClr val="black"/>
                </a:solidFill>
                <a:latin typeface="Edwardian Script ITC" panose="030303020407070D0804" pitchFamily="66" charset="0"/>
              </a:rPr>
              <a:t>Glory Be to the Father</a:t>
            </a:r>
          </a:p>
          <a:p>
            <a:pPr algn="ctr"/>
            <a:r>
              <a:rPr lang="en-US" sz="4000" b="1" dirty="0" smtClean="0">
                <a:solidFill>
                  <a:prstClr val="black"/>
                </a:solidFill>
                <a:cs typeface="Arial" panose="020B0604020202020204" pitchFamily="34" charset="0"/>
              </a:rPr>
              <a:t>and to the Son</a:t>
            </a:r>
          </a:p>
          <a:p>
            <a:pPr algn="ctr"/>
            <a:r>
              <a:rPr lang="en-US" sz="4000" b="1" dirty="0" smtClean="0">
                <a:solidFill>
                  <a:prstClr val="black"/>
                </a:solidFill>
                <a:cs typeface="Arial" panose="020B0604020202020204" pitchFamily="34" charset="0"/>
              </a:rPr>
              <a:t>and to the Holy Spirit</a:t>
            </a:r>
          </a:p>
          <a:p>
            <a:pPr algn="ctr"/>
            <a:r>
              <a:rPr lang="en-US" sz="4000" b="1" dirty="0" smtClean="0">
                <a:solidFill>
                  <a:prstClr val="black"/>
                </a:solidFill>
                <a:cs typeface="Arial" panose="020B0604020202020204" pitchFamily="34" charset="0"/>
              </a:rPr>
              <a:t>as it was in the beginning, is now, </a:t>
            </a:r>
          </a:p>
          <a:p>
            <a:pPr algn="ctr"/>
            <a:r>
              <a:rPr lang="en-US" sz="4000" b="1" dirty="0" smtClean="0">
                <a:solidFill>
                  <a:prstClr val="black"/>
                </a:solidFill>
                <a:cs typeface="Arial" panose="020B0604020202020204" pitchFamily="34" charset="0"/>
              </a:rPr>
              <a:t>and ever shall be</a:t>
            </a:r>
          </a:p>
          <a:p>
            <a:pPr algn="ctr"/>
            <a:r>
              <a:rPr lang="en-US" sz="4000" b="1" dirty="0" smtClean="0">
                <a:solidFill>
                  <a:prstClr val="black"/>
                </a:solidFill>
                <a:cs typeface="Arial" panose="020B0604020202020204" pitchFamily="34" charset="0"/>
              </a:rPr>
              <a:t>world without end.  Amen.</a:t>
            </a:r>
            <a:endParaRPr lang="en-US" sz="3600" b="1" dirty="0">
              <a:solidFill>
                <a:prstClr val="black"/>
              </a:solidFill>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3626084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il Mary Ave Maria Angelic Salutation Catholic Prayer  imag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4" y="773295"/>
            <a:ext cx="5463380" cy="54633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997454" y="2331403"/>
            <a:ext cx="664522" cy="2347163"/>
          </a:xfrm>
          <a:prstGeom prst="rect">
            <a:avLst/>
          </a:prstGeom>
        </p:spPr>
      </p:pic>
      <p:pic>
        <p:nvPicPr>
          <p:cNvPr id="3" name="Picture 2"/>
          <p:cNvPicPr>
            <a:picLocks noChangeAspect="1"/>
          </p:cNvPicPr>
          <p:nvPr/>
        </p:nvPicPr>
        <p:blipFill>
          <a:blip r:embed="rId4"/>
          <a:stretch>
            <a:fillRect/>
          </a:stretch>
        </p:blipFill>
        <p:spPr>
          <a:xfrm>
            <a:off x="7070612" y="3184916"/>
            <a:ext cx="518205" cy="640135"/>
          </a:xfrm>
          <a:prstGeom prst="rect">
            <a:avLst/>
          </a:prstGeom>
        </p:spPr>
      </p:pic>
    </p:spTree>
    <p:extLst>
      <p:ext uri="{BB962C8B-B14F-4D97-AF65-F5344CB8AC3E}">
        <p14:creationId xmlns:p14="http://schemas.microsoft.com/office/powerpoint/2010/main" val="966134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674" y="854063"/>
            <a:ext cx="3909223" cy="5073673"/>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73455" y="1101847"/>
            <a:ext cx="3792041" cy="4956478"/>
          </a:xfrm>
          <a:prstGeom prst="rect">
            <a:avLst/>
          </a:prstGeom>
        </p:spPr>
      </p:pic>
    </p:spTree>
    <p:extLst>
      <p:ext uri="{BB962C8B-B14F-4D97-AF65-F5344CB8AC3E}">
        <p14:creationId xmlns:p14="http://schemas.microsoft.com/office/powerpoint/2010/main" val="7920936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dirty="0" smtClean="0">
                <a:solidFill>
                  <a:srgbClr val="0070C0"/>
                </a:solidFill>
              </a:rPr>
              <a:t>4</a:t>
            </a:r>
            <a:r>
              <a:rPr lang="en-US" b="1" baseline="30000" dirty="0" smtClean="0">
                <a:solidFill>
                  <a:srgbClr val="0070C0"/>
                </a:solidFill>
              </a:rPr>
              <a:t>th</a:t>
            </a:r>
            <a:r>
              <a:rPr lang="en-US" b="1" dirty="0" smtClean="0">
                <a:solidFill>
                  <a:srgbClr val="0070C0"/>
                </a:solidFill>
              </a:rPr>
              <a:t> Glorious Mystery  - The Assumption</a:t>
            </a:r>
            <a:endParaRPr lang="en-US" b="1" dirty="0">
              <a:solidFill>
                <a:srgbClr val="0070C0"/>
              </a:solidFill>
            </a:endParaRPr>
          </a:p>
        </p:txBody>
      </p:sp>
      <p:sp>
        <p:nvSpPr>
          <p:cNvPr id="3" name="Content Placeholder 2"/>
          <p:cNvSpPr>
            <a:spLocks noGrp="1"/>
          </p:cNvSpPr>
          <p:nvPr>
            <p:ph idx="1"/>
          </p:nvPr>
        </p:nvSpPr>
        <p:spPr>
          <a:xfrm>
            <a:off x="3868614" y="1825625"/>
            <a:ext cx="7485185" cy="4351338"/>
          </a:xfrm>
        </p:spPr>
        <p:txBody>
          <a:bodyPr>
            <a:normAutofit fontScale="77500" lnSpcReduction="20000"/>
          </a:bodyPr>
          <a:lstStyle/>
          <a:p>
            <a:r>
              <a:rPr lang="en-US" sz="2200" i="1" dirty="0" smtClean="0"/>
              <a:t>May you be blessed, my daughter, by God most high, beyond all women on earth; and my the Lord God be blessed, the Creator of Heaven and earth.  </a:t>
            </a:r>
            <a:r>
              <a:rPr lang="en-US" sz="1700" dirty="0" smtClean="0"/>
              <a:t>Judith 13:18</a:t>
            </a:r>
          </a:p>
          <a:p>
            <a:pPr marL="0" indent="0">
              <a:buNone/>
            </a:pPr>
            <a:endParaRPr lang="en-US" sz="1700" dirty="0" smtClean="0"/>
          </a:p>
          <a:p>
            <a:pPr algn="just"/>
            <a:r>
              <a:rPr lang="en-US" sz="3600" dirty="0" smtClean="0"/>
              <a:t>When Mary, the Blessed Mother of God, completed her life on earth, God did not allow her body to decay. Her body could have been an incorruptible one like some of the Saints, but God had bigger plans for her. Not only her soul, but also her body Assumed into Heaven at the end of her life. In a sense, Mary is a “first responder in our relationship with God.  During this mystery we ask Mary’s intercession for all of our First Responders—police, firefighters, health care workers, teachers and clergy.</a:t>
            </a:r>
            <a:endParaRPr lang="en-US" sz="3600" dirty="0"/>
          </a:p>
        </p:txBody>
      </p:sp>
      <p:pic>
        <p:nvPicPr>
          <p:cNvPr id="4" name="Picture 3"/>
          <p:cNvPicPr>
            <a:picLocks noChangeAspect="1"/>
          </p:cNvPicPr>
          <p:nvPr/>
        </p:nvPicPr>
        <p:blipFill>
          <a:blip r:embed="rId2"/>
          <a:stretch>
            <a:fillRect/>
          </a:stretch>
        </p:blipFill>
        <p:spPr>
          <a:xfrm>
            <a:off x="551233" y="1690687"/>
            <a:ext cx="3107161" cy="4486275"/>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62962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49000" b="-49000"/>
          </a:stretch>
        </a:blipFill>
        <a:effectLst/>
      </p:bgPr>
    </p:bg>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a:solidFill>
                  <a:prstClr val="black"/>
                </a:solidFill>
                <a:latin typeface="Brush Script MT" panose="03060802040406070304" pitchFamily="66" charset="0"/>
              </a:rPr>
              <a:t> </a:t>
            </a:r>
            <a:r>
              <a:rPr lang="en-US" sz="4000" b="1" dirty="0">
                <a:solidFill>
                  <a:prstClr val="black"/>
                </a:solidFill>
                <a:latin typeface="Brush Script MT" panose="03060802040406070304" pitchFamily="66" charset="0"/>
              </a:rPr>
              <a:t>Our Father.</a:t>
            </a:r>
          </a:p>
          <a:p>
            <a:pPr algn="ctr"/>
            <a:r>
              <a:rPr lang="en-US" sz="4000" b="1" dirty="0">
                <a:solidFill>
                  <a:prstClr val="black"/>
                </a:solidFill>
                <a:latin typeface="Brush Script MT" panose="03060802040406070304" pitchFamily="66" charset="0"/>
              </a:rPr>
              <a:t>Who art in heaven,</a:t>
            </a:r>
          </a:p>
          <a:p>
            <a:pPr algn="ctr"/>
            <a:r>
              <a:rPr lang="en-US" sz="4000" b="1" dirty="0">
                <a:solidFill>
                  <a:prstClr val="black"/>
                </a:solidFill>
                <a:latin typeface="Brush Script MT" panose="03060802040406070304" pitchFamily="66" charset="0"/>
              </a:rPr>
              <a:t>Hallowed be Thy Name.</a:t>
            </a:r>
          </a:p>
          <a:p>
            <a:pPr algn="ctr"/>
            <a:r>
              <a:rPr lang="en-US" sz="4000" b="1" dirty="0">
                <a:solidFill>
                  <a:prstClr val="black"/>
                </a:solidFill>
                <a:latin typeface="Brush Script MT" panose="03060802040406070304" pitchFamily="66" charset="0"/>
              </a:rPr>
              <a:t>Thy kingdom come.</a:t>
            </a:r>
          </a:p>
          <a:p>
            <a:pPr algn="ctr"/>
            <a:r>
              <a:rPr lang="en-US" sz="4000" b="1" dirty="0">
                <a:solidFill>
                  <a:prstClr val="black"/>
                </a:solidFill>
                <a:latin typeface="Brush Script MT" panose="03060802040406070304" pitchFamily="66" charset="0"/>
              </a:rPr>
              <a:t>  Thy will be done on earth as it is in heaven</a:t>
            </a:r>
          </a:p>
          <a:p>
            <a:pPr algn="ctr"/>
            <a:r>
              <a:rPr lang="en-US" sz="4000" b="1" dirty="0">
                <a:solidFill>
                  <a:prstClr val="black"/>
                </a:solidFill>
                <a:latin typeface="Brush Script MT" panose="03060802040406070304" pitchFamily="66" charset="0"/>
              </a:rPr>
              <a:t>Give us this day our daily bread and</a:t>
            </a:r>
          </a:p>
          <a:p>
            <a:pPr algn="ctr"/>
            <a:r>
              <a:rPr lang="en-US" sz="4000" b="1" dirty="0">
                <a:solidFill>
                  <a:prstClr val="black"/>
                </a:solidFill>
                <a:latin typeface="Brush Script MT" panose="03060802040406070304" pitchFamily="66" charset="0"/>
              </a:rPr>
              <a:t>Forgive us our trespasses as we forgive those who trespass against us.</a:t>
            </a:r>
          </a:p>
          <a:p>
            <a:pPr algn="ctr"/>
            <a:r>
              <a:rPr lang="en-US" sz="4000" b="1" dirty="0">
                <a:solidFill>
                  <a:prstClr val="black"/>
                </a:solidFill>
                <a:latin typeface="Brush Script MT" panose="03060802040406070304" pitchFamily="66" charset="0"/>
              </a:rPr>
              <a:t>Lead us not into temptation but deliver us from evil.  Amen.</a:t>
            </a:r>
          </a:p>
        </p:txBody>
      </p:sp>
    </p:spTree>
    <p:extLst>
      <p:ext uri="{BB962C8B-B14F-4D97-AF65-F5344CB8AC3E}">
        <p14:creationId xmlns:p14="http://schemas.microsoft.com/office/powerpoint/2010/main" val="20598585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19800" y="51253"/>
            <a:ext cx="645885" cy="6612166"/>
            <a:chOff x="5805710" y="57148"/>
            <a:chExt cx="645885" cy="6612166"/>
          </a:xfrm>
        </p:grpSpPr>
        <p:sp>
          <p:nvSpPr>
            <p:cNvPr id="2" name="Oval 1"/>
            <p:cNvSpPr/>
            <p:nvPr/>
          </p:nvSpPr>
          <p:spPr>
            <a:xfrm>
              <a:off x="5878276" y="57148"/>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5885538" y="718457"/>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5812971" y="1372504"/>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5805710" y="1985733"/>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812967" y="265067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812968" y="330018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856514" y="3975102"/>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812970" y="4677229"/>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849255" y="537391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856514" y="604520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4" name="Picture 13"/>
          <p:cNvPicPr>
            <a:picLocks noChangeAspect="1"/>
          </p:cNvPicPr>
          <p:nvPr/>
        </p:nvPicPr>
        <p:blipFill>
          <a:blip r:embed="rId3"/>
          <a:stretch>
            <a:fillRect/>
          </a:stretch>
        </p:blipFill>
        <p:spPr>
          <a:xfrm>
            <a:off x="6104804" y="64447"/>
            <a:ext cx="560881" cy="579170"/>
          </a:xfrm>
          <a:prstGeom prst="rect">
            <a:avLst/>
          </a:prstGeom>
        </p:spPr>
      </p:pic>
    </p:spTree>
    <p:extLst>
      <p:ext uri="{BB962C8B-B14F-4D97-AF65-F5344CB8AC3E}">
        <p14:creationId xmlns:p14="http://schemas.microsoft.com/office/powerpoint/2010/main" val="4172105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976256" y="77437"/>
            <a:ext cx="652329" cy="6626926"/>
          </a:xfrm>
          <a:prstGeom prst="rect">
            <a:avLst/>
          </a:prstGeom>
        </p:spPr>
      </p:pic>
      <p:pic>
        <p:nvPicPr>
          <p:cNvPr id="4" name="Picture 3"/>
          <p:cNvPicPr>
            <a:picLocks noChangeAspect="1"/>
          </p:cNvPicPr>
          <p:nvPr/>
        </p:nvPicPr>
        <p:blipFill>
          <a:blip r:embed="rId4"/>
          <a:stretch>
            <a:fillRect/>
          </a:stretch>
        </p:blipFill>
        <p:spPr>
          <a:xfrm>
            <a:off x="6067704" y="773586"/>
            <a:ext cx="560881" cy="579170"/>
          </a:xfrm>
          <a:prstGeom prst="rect">
            <a:avLst/>
          </a:prstGeom>
        </p:spPr>
      </p:pic>
    </p:spTree>
    <p:extLst>
      <p:ext uri="{BB962C8B-B14F-4D97-AF65-F5344CB8AC3E}">
        <p14:creationId xmlns:p14="http://schemas.microsoft.com/office/powerpoint/2010/main" val="14684336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161235" y="77437"/>
            <a:ext cx="652329" cy="6626926"/>
          </a:xfrm>
          <a:prstGeom prst="rect">
            <a:avLst/>
          </a:prstGeom>
        </p:spPr>
      </p:pic>
      <p:pic>
        <p:nvPicPr>
          <p:cNvPr id="3" name="Picture 2"/>
          <p:cNvPicPr>
            <a:picLocks noChangeAspect="1"/>
          </p:cNvPicPr>
          <p:nvPr/>
        </p:nvPicPr>
        <p:blipFill>
          <a:blip r:embed="rId4"/>
          <a:stretch>
            <a:fillRect/>
          </a:stretch>
        </p:blipFill>
        <p:spPr>
          <a:xfrm>
            <a:off x="6161235" y="1399933"/>
            <a:ext cx="560881" cy="579170"/>
          </a:xfrm>
          <a:prstGeom prst="rect">
            <a:avLst/>
          </a:prstGeom>
        </p:spPr>
      </p:pic>
    </p:spTree>
    <p:extLst>
      <p:ext uri="{BB962C8B-B14F-4D97-AF65-F5344CB8AC3E}">
        <p14:creationId xmlns:p14="http://schemas.microsoft.com/office/powerpoint/2010/main" val="2462467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50275" y="115537"/>
            <a:ext cx="652329" cy="6626926"/>
          </a:xfrm>
          <a:prstGeom prst="rect">
            <a:avLst/>
          </a:prstGeom>
        </p:spPr>
      </p:pic>
      <p:pic>
        <p:nvPicPr>
          <p:cNvPr id="3" name="Picture 2"/>
          <p:cNvPicPr>
            <a:picLocks noChangeAspect="1"/>
          </p:cNvPicPr>
          <p:nvPr/>
        </p:nvPicPr>
        <p:blipFill>
          <a:blip r:embed="rId4"/>
          <a:stretch>
            <a:fillRect/>
          </a:stretch>
        </p:blipFill>
        <p:spPr>
          <a:xfrm>
            <a:off x="6050275" y="2066754"/>
            <a:ext cx="560881" cy="579170"/>
          </a:xfrm>
          <a:prstGeom prst="rect">
            <a:avLst/>
          </a:prstGeom>
        </p:spPr>
      </p:pic>
    </p:spTree>
    <p:extLst>
      <p:ext uri="{BB962C8B-B14F-4D97-AF65-F5344CB8AC3E}">
        <p14:creationId xmlns:p14="http://schemas.microsoft.com/office/powerpoint/2010/main" val="24758091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19800" y="2657094"/>
            <a:ext cx="560881" cy="579170"/>
          </a:xfrm>
          <a:prstGeom prst="rect">
            <a:avLst/>
          </a:prstGeom>
        </p:spPr>
      </p:pic>
    </p:spTree>
    <p:extLst>
      <p:ext uri="{BB962C8B-B14F-4D97-AF65-F5344CB8AC3E}">
        <p14:creationId xmlns:p14="http://schemas.microsoft.com/office/powerpoint/2010/main" val="2575650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90492" y="174541"/>
            <a:ext cx="652329" cy="6626926"/>
          </a:xfrm>
          <a:prstGeom prst="rect">
            <a:avLst/>
          </a:prstGeom>
        </p:spPr>
      </p:pic>
      <p:pic>
        <p:nvPicPr>
          <p:cNvPr id="3" name="Picture 2"/>
          <p:cNvPicPr>
            <a:picLocks noChangeAspect="1"/>
          </p:cNvPicPr>
          <p:nvPr/>
        </p:nvPicPr>
        <p:blipFill>
          <a:blip r:embed="rId4"/>
          <a:stretch>
            <a:fillRect/>
          </a:stretch>
        </p:blipFill>
        <p:spPr>
          <a:xfrm>
            <a:off x="6036215" y="3475720"/>
            <a:ext cx="560881" cy="579170"/>
          </a:xfrm>
          <a:prstGeom prst="rect">
            <a:avLst/>
          </a:prstGeom>
        </p:spPr>
      </p:pic>
    </p:spTree>
    <p:extLst>
      <p:ext uri="{BB962C8B-B14F-4D97-AF65-F5344CB8AC3E}">
        <p14:creationId xmlns:p14="http://schemas.microsoft.com/office/powerpoint/2010/main" val="2834545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37738" y="77437"/>
            <a:ext cx="652329" cy="6626926"/>
          </a:xfrm>
          <a:prstGeom prst="rect">
            <a:avLst/>
          </a:prstGeom>
        </p:spPr>
      </p:pic>
      <p:pic>
        <p:nvPicPr>
          <p:cNvPr id="3" name="Picture 2"/>
          <p:cNvPicPr>
            <a:picLocks noChangeAspect="1"/>
          </p:cNvPicPr>
          <p:nvPr/>
        </p:nvPicPr>
        <p:blipFill>
          <a:blip r:embed="rId4"/>
          <a:stretch>
            <a:fillRect/>
          </a:stretch>
        </p:blipFill>
        <p:spPr>
          <a:xfrm>
            <a:off x="6029186" y="4047674"/>
            <a:ext cx="560881" cy="579170"/>
          </a:xfrm>
          <a:prstGeom prst="rect">
            <a:avLst/>
          </a:prstGeom>
        </p:spPr>
      </p:pic>
    </p:spTree>
    <p:extLst>
      <p:ext uri="{BB962C8B-B14F-4D97-AF65-F5344CB8AC3E}">
        <p14:creationId xmlns:p14="http://schemas.microsoft.com/office/powerpoint/2010/main" val="2318900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il Mary Ave Maria Angelic Salutation Catholic Prayer  imag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4" y="773295"/>
            <a:ext cx="5463380" cy="54633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171625" y="2331403"/>
            <a:ext cx="664522" cy="2347163"/>
          </a:xfrm>
          <a:prstGeom prst="rect">
            <a:avLst/>
          </a:prstGeom>
        </p:spPr>
      </p:pic>
      <p:sp>
        <p:nvSpPr>
          <p:cNvPr id="4" name="Oval 3"/>
          <p:cNvSpPr/>
          <p:nvPr/>
        </p:nvSpPr>
        <p:spPr>
          <a:xfrm>
            <a:off x="7249886" y="4054451"/>
            <a:ext cx="508000" cy="62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8351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30686" y="4721472"/>
            <a:ext cx="560881" cy="579170"/>
          </a:xfrm>
          <a:prstGeom prst="rect">
            <a:avLst/>
          </a:prstGeom>
        </p:spPr>
      </p:pic>
    </p:spTree>
    <p:extLst>
      <p:ext uri="{BB962C8B-B14F-4D97-AF65-F5344CB8AC3E}">
        <p14:creationId xmlns:p14="http://schemas.microsoft.com/office/powerpoint/2010/main" val="25050460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pic>
        <p:nvPicPr>
          <p:cNvPr id="3" name="Picture 2"/>
          <p:cNvPicPr>
            <a:picLocks noChangeAspect="1"/>
          </p:cNvPicPr>
          <p:nvPr/>
        </p:nvPicPr>
        <p:blipFill>
          <a:blip r:embed="rId4"/>
          <a:stretch>
            <a:fillRect/>
          </a:stretch>
        </p:blipFill>
        <p:spPr>
          <a:xfrm>
            <a:off x="6111248" y="5360101"/>
            <a:ext cx="560881" cy="579170"/>
          </a:xfrm>
          <a:prstGeom prst="rect">
            <a:avLst/>
          </a:prstGeom>
        </p:spPr>
      </p:pic>
    </p:spTree>
    <p:extLst>
      <p:ext uri="{BB962C8B-B14F-4D97-AF65-F5344CB8AC3E}">
        <p14:creationId xmlns:p14="http://schemas.microsoft.com/office/powerpoint/2010/main" val="31245062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sp>
        <p:nvSpPr>
          <p:cNvPr id="3" name="Oval 2"/>
          <p:cNvSpPr/>
          <p:nvPr/>
        </p:nvSpPr>
        <p:spPr>
          <a:xfrm>
            <a:off x="5832927" y="6175829"/>
            <a:ext cx="526143" cy="5666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41307416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solidFill>
                  <a:prstClr val="black"/>
                </a:solidFill>
                <a:latin typeface="Edwardian Script ITC" panose="030303020407070D0804" pitchFamily="66" charset="0"/>
              </a:rPr>
              <a:t>Glory Be to the Father</a:t>
            </a:r>
          </a:p>
          <a:p>
            <a:pPr algn="ctr"/>
            <a:r>
              <a:rPr lang="en-US" sz="4000" b="1" dirty="0" smtClean="0">
                <a:solidFill>
                  <a:prstClr val="black"/>
                </a:solidFill>
                <a:cs typeface="Arial" panose="020B0604020202020204" pitchFamily="34" charset="0"/>
              </a:rPr>
              <a:t>and to the Son</a:t>
            </a:r>
          </a:p>
          <a:p>
            <a:pPr algn="ctr"/>
            <a:r>
              <a:rPr lang="en-US" sz="4000" b="1" dirty="0" smtClean="0">
                <a:solidFill>
                  <a:prstClr val="black"/>
                </a:solidFill>
                <a:cs typeface="Arial" panose="020B0604020202020204" pitchFamily="34" charset="0"/>
              </a:rPr>
              <a:t>and to the Holy Spirit</a:t>
            </a:r>
          </a:p>
          <a:p>
            <a:pPr algn="ctr"/>
            <a:r>
              <a:rPr lang="en-US" sz="4000" b="1" dirty="0" smtClean="0">
                <a:solidFill>
                  <a:prstClr val="black"/>
                </a:solidFill>
                <a:cs typeface="Arial" panose="020B0604020202020204" pitchFamily="34" charset="0"/>
              </a:rPr>
              <a:t>as it was in the beginning, is now, </a:t>
            </a:r>
          </a:p>
          <a:p>
            <a:pPr algn="ctr"/>
            <a:r>
              <a:rPr lang="en-US" sz="4000" b="1" dirty="0" smtClean="0">
                <a:solidFill>
                  <a:prstClr val="black"/>
                </a:solidFill>
                <a:cs typeface="Arial" panose="020B0604020202020204" pitchFamily="34" charset="0"/>
              </a:rPr>
              <a:t>and ever shall be</a:t>
            </a:r>
          </a:p>
          <a:p>
            <a:pPr algn="ctr"/>
            <a:r>
              <a:rPr lang="en-US" sz="4000" b="1" dirty="0" smtClean="0">
                <a:solidFill>
                  <a:prstClr val="black"/>
                </a:solidFill>
                <a:cs typeface="Arial" panose="020B0604020202020204" pitchFamily="34" charset="0"/>
              </a:rPr>
              <a:t>world without end.  Amen.</a:t>
            </a:r>
            <a:endParaRPr lang="en-US" sz="3600" b="1" dirty="0">
              <a:solidFill>
                <a:prstClr val="black"/>
              </a:solidFill>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24881764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909" y="725214"/>
            <a:ext cx="4297933" cy="5578169"/>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236061" y="1036059"/>
            <a:ext cx="3792041" cy="4956478"/>
          </a:xfrm>
          <a:prstGeom prst="rect">
            <a:avLst/>
          </a:prstGeom>
        </p:spPr>
      </p:pic>
    </p:spTree>
    <p:extLst>
      <p:ext uri="{BB962C8B-B14F-4D97-AF65-F5344CB8AC3E}">
        <p14:creationId xmlns:p14="http://schemas.microsoft.com/office/powerpoint/2010/main" val="35774324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solidFill>
                  <a:srgbClr val="0070C0"/>
                </a:solidFill>
              </a:rPr>
              <a:t>5</a:t>
            </a:r>
            <a:r>
              <a:rPr lang="en-US" b="1" baseline="30000" dirty="0" smtClean="0">
                <a:solidFill>
                  <a:srgbClr val="0070C0"/>
                </a:solidFill>
              </a:rPr>
              <a:t>th</a:t>
            </a:r>
            <a:r>
              <a:rPr lang="en-US" b="1" dirty="0" smtClean="0">
                <a:solidFill>
                  <a:srgbClr val="0070C0"/>
                </a:solidFill>
              </a:rPr>
              <a:t> Glorious Mystery – Crowning of Mary</a:t>
            </a:r>
            <a:endParaRPr lang="en-US" b="1" dirty="0">
              <a:solidFill>
                <a:srgbClr val="0070C0"/>
              </a:solidFill>
            </a:endParaRPr>
          </a:p>
        </p:txBody>
      </p:sp>
      <p:pic>
        <p:nvPicPr>
          <p:cNvPr id="5" name="Content Placeholder 4"/>
          <p:cNvPicPr>
            <a:picLocks noGrp="1" noChangeAspect="1"/>
          </p:cNvPicPr>
          <p:nvPr>
            <p:ph idx="1"/>
          </p:nvPr>
        </p:nvPicPr>
        <p:blipFill>
          <a:blip r:embed="rId2"/>
          <a:stretch>
            <a:fillRect/>
          </a:stretch>
        </p:blipFill>
        <p:spPr>
          <a:xfrm>
            <a:off x="7744923" y="1690688"/>
            <a:ext cx="3608877" cy="4600969"/>
          </a:xfrm>
          <a:prstGeom prst="ellipse">
            <a:avLst/>
          </a:prstGeom>
          <a:ln>
            <a:noFill/>
          </a:ln>
          <a:effectLst>
            <a:softEdge rad="112500"/>
          </a:effectLst>
        </p:spPr>
      </p:pic>
      <p:sp>
        <p:nvSpPr>
          <p:cNvPr id="4" name="Rectangle 3"/>
          <p:cNvSpPr/>
          <p:nvPr/>
        </p:nvSpPr>
        <p:spPr>
          <a:xfrm>
            <a:off x="439616" y="1251960"/>
            <a:ext cx="6765225" cy="5016758"/>
          </a:xfrm>
          <a:prstGeom prst="rect">
            <a:avLst/>
          </a:prstGeom>
        </p:spPr>
        <p:txBody>
          <a:bodyPr wrap="square">
            <a:spAutoFit/>
          </a:bodyPr>
          <a:lstStyle/>
          <a:p>
            <a:pPr algn="just"/>
            <a:r>
              <a:rPr lang="en-US" i="1" dirty="0" smtClean="0"/>
              <a:t>A great sign appeared in the sky, a woman clothed with the sun, with the moon under her feet, and on her head a crown of twelve stars</a:t>
            </a:r>
            <a:r>
              <a:rPr lang="en-US" sz="1400" i="1" dirty="0" smtClean="0"/>
              <a:t>.</a:t>
            </a:r>
            <a:r>
              <a:rPr lang="en-US" sz="1400" dirty="0" smtClean="0"/>
              <a:t> Revelations </a:t>
            </a:r>
            <a:r>
              <a:rPr lang="en-US" sz="1400" dirty="0"/>
              <a:t>12:1</a:t>
            </a:r>
          </a:p>
          <a:p>
            <a:pPr algn="just"/>
            <a:endParaRPr lang="en-US" sz="1400" i="1" dirty="0" smtClean="0"/>
          </a:p>
          <a:p>
            <a:pPr algn="just"/>
            <a:endParaRPr lang="en-US" sz="1600" dirty="0"/>
          </a:p>
          <a:p>
            <a:pPr algn="just"/>
            <a:r>
              <a:rPr lang="en-US" sz="2400" dirty="0" smtClean="0"/>
              <a:t>When we meditate on this Glorious Mystery, what comes to mind most often is Mary’s humility.   We can imagine Jesus placing a crown on her head as she humbly and graciously accepts it.  Mary lovingly intercedes for us as we turn to her for her graces. She comforts us as a Mother should, and she always directs us toward her Son. As we grow closer to her, we grow closer to Jesus. During this mystery we once again consecrate ourselves to Mary  as our Mother and our protector.</a:t>
            </a:r>
            <a:endParaRPr lang="en-US" sz="2400" dirty="0"/>
          </a:p>
        </p:txBody>
      </p:sp>
    </p:spTree>
    <p:extLst>
      <p:ext uri="{BB962C8B-B14F-4D97-AF65-F5344CB8AC3E}">
        <p14:creationId xmlns:p14="http://schemas.microsoft.com/office/powerpoint/2010/main" val="189388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49000" b="-49000"/>
          </a:stretch>
        </a:blipFill>
        <a:effectLst/>
      </p:bgPr>
    </p:bg>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a:solidFill>
                  <a:prstClr val="black"/>
                </a:solidFill>
                <a:latin typeface="Brush Script MT" panose="03060802040406070304" pitchFamily="66" charset="0"/>
              </a:rPr>
              <a:t> </a:t>
            </a:r>
            <a:r>
              <a:rPr lang="en-US" sz="4000" b="1" dirty="0">
                <a:solidFill>
                  <a:prstClr val="black"/>
                </a:solidFill>
                <a:latin typeface="Brush Script MT" panose="03060802040406070304" pitchFamily="66" charset="0"/>
              </a:rPr>
              <a:t>Our Father.</a:t>
            </a:r>
          </a:p>
          <a:p>
            <a:pPr algn="ctr"/>
            <a:r>
              <a:rPr lang="en-US" sz="4000" b="1" dirty="0">
                <a:solidFill>
                  <a:prstClr val="black"/>
                </a:solidFill>
                <a:latin typeface="Brush Script MT" panose="03060802040406070304" pitchFamily="66" charset="0"/>
              </a:rPr>
              <a:t>Who art in heaven,</a:t>
            </a:r>
          </a:p>
          <a:p>
            <a:pPr algn="ctr"/>
            <a:r>
              <a:rPr lang="en-US" sz="4000" b="1" dirty="0">
                <a:solidFill>
                  <a:prstClr val="black"/>
                </a:solidFill>
                <a:latin typeface="Brush Script MT" panose="03060802040406070304" pitchFamily="66" charset="0"/>
              </a:rPr>
              <a:t>Hallowed be Thy Name.</a:t>
            </a:r>
          </a:p>
          <a:p>
            <a:pPr algn="ctr"/>
            <a:r>
              <a:rPr lang="en-US" sz="4000" b="1" dirty="0">
                <a:solidFill>
                  <a:prstClr val="black"/>
                </a:solidFill>
                <a:latin typeface="Brush Script MT" panose="03060802040406070304" pitchFamily="66" charset="0"/>
              </a:rPr>
              <a:t>Thy kingdom come.</a:t>
            </a:r>
          </a:p>
          <a:p>
            <a:pPr algn="ctr"/>
            <a:r>
              <a:rPr lang="en-US" sz="4000" b="1" dirty="0">
                <a:solidFill>
                  <a:prstClr val="black"/>
                </a:solidFill>
                <a:latin typeface="Brush Script MT" panose="03060802040406070304" pitchFamily="66" charset="0"/>
              </a:rPr>
              <a:t>  Thy will be done on earth as it is in heaven</a:t>
            </a:r>
          </a:p>
          <a:p>
            <a:pPr algn="ctr"/>
            <a:r>
              <a:rPr lang="en-US" sz="4000" b="1" dirty="0">
                <a:solidFill>
                  <a:prstClr val="black"/>
                </a:solidFill>
                <a:latin typeface="Brush Script MT" panose="03060802040406070304" pitchFamily="66" charset="0"/>
              </a:rPr>
              <a:t>Give us this day our daily bread and</a:t>
            </a:r>
          </a:p>
          <a:p>
            <a:pPr algn="ctr"/>
            <a:r>
              <a:rPr lang="en-US" sz="4000" b="1" dirty="0">
                <a:solidFill>
                  <a:prstClr val="black"/>
                </a:solidFill>
                <a:latin typeface="Brush Script MT" panose="03060802040406070304" pitchFamily="66" charset="0"/>
              </a:rPr>
              <a:t>Forgive us our trespasses as we forgive those who trespass against us.</a:t>
            </a:r>
          </a:p>
          <a:p>
            <a:pPr algn="ctr"/>
            <a:r>
              <a:rPr lang="en-US" sz="4000" b="1" dirty="0">
                <a:solidFill>
                  <a:prstClr val="black"/>
                </a:solidFill>
                <a:latin typeface="Brush Script MT" panose="03060802040406070304" pitchFamily="66" charset="0"/>
              </a:rPr>
              <a:t>Lead us not into temptation but deliver us from evil.  Amen.</a:t>
            </a:r>
          </a:p>
        </p:txBody>
      </p:sp>
    </p:spTree>
    <p:extLst>
      <p:ext uri="{BB962C8B-B14F-4D97-AF65-F5344CB8AC3E}">
        <p14:creationId xmlns:p14="http://schemas.microsoft.com/office/powerpoint/2010/main" val="41243226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19800" y="51253"/>
            <a:ext cx="645885" cy="6612166"/>
            <a:chOff x="5805710" y="57148"/>
            <a:chExt cx="645885" cy="6612166"/>
          </a:xfrm>
        </p:grpSpPr>
        <p:sp>
          <p:nvSpPr>
            <p:cNvPr id="2" name="Oval 1"/>
            <p:cNvSpPr/>
            <p:nvPr/>
          </p:nvSpPr>
          <p:spPr>
            <a:xfrm>
              <a:off x="5878276" y="57148"/>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5885538" y="718457"/>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5812971" y="1372504"/>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5805710" y="1985733"/>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812967" y="265067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812968" y="330018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856514" y="3975102"/>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812970" y="4677229"/>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849255" y="537391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856514" y="604520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4" name="Picture 13"/>
          <p:cNvPicPr>
            <a:picLocks noChangeAspect="1"/>
          </p:cNvPicPr>
          <p:nvPr/>
        </p:nvPicPr>
        <p:blipFill>
          <a:blip r:embed="rId3"/>
          <a:stretch>
            <a:fillRect/>
          </a:stretch>
        </p:blipFill>
        <p:spPr>
          <a:xfrm>
            <a:off x="6104804" y="64447"/>
            <a:ext cx="560881" cy="579170"/>
          </a:xfrm>
          <a:prstGeom prst="rect">
            <a:avLst/>
          </a:prstGeom>
        </p:spPr>
      </p:pic>
    </p:spTree>
    <p:extLst>
      <p:ext uri="{BB962C8B-B14F-4D97-AF65-F5344CB8AC3E}">
        <p14:creationId xmlns:p14="http://schemas.microsoft.com/office/powerpoint/2010/main" val="12982805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976256" y="77437"/>
            <a:ext cx="652329" cy="6626926"/>
          </a:xfrm>
          <a:prstGeom prst="rect">
            <a:avLst/>
          </a:prstGeom>
        </p:spPr>
      </p:pic>
      <p:pic>
        <p:nvPicPr>
          <p:cNvPr id="4" name="Picture 3"/>
          <p:cNvPicPr>
            <a:picLocks noChangeAspect="1"/>
          </p:cNvPicPr>
          <p:nvPr/>
        </p:nvPicPr>
        <p:blipFill>
          <a:blip r:embed="rId4"/>
          <a:stretch>
            <a:fillRect/>
          </a:stretch>
        </p:blipFill>
        <p:spPr>
          <a:xfrm>
            <a:off x="6067704" y="773586"/>
            <a:ext cx="560881" cy="579170"/>
          </a:xfrm>
          <a:prstGeom prst="rect">
            <a:avLst/>
          </a:prstGeom>
        </p:spPr>
      </p:pic>
    </p:spTree>
    <p:extLst>
      <p:ext uri="{BB962C8B-B14F-4D97-AF65-F5344CB8AC3E}">
        <p14:creationId xmlns:p14="http://schemas.microsoft.com/office/powerpoint/2010/main" val="30508632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43246" y="174541"/>
            <a:ext cx="652329" cy="6626926"/>
          </a:xfrm>
          <a:prstGeom prst="rect">
            <a:avLst/>
          </a:prstGeom>
        </p:spPr>
      </p:pic>
      <p:pic>
        <p:nvPicPr>
          <p:cNvPr id="3" name="Picture 2"/>
          <p:cNvPicPr>
            <a:picLocks noChangeAspect="1"/>
          </p:cNvPicPr>
          <p:nvPr/>
        </p:nvPicPr>
        <p:blipFill>
          <a:blip r:embed="rId4"/>
          <a:stretch>
            <a:fillRect/>
          </a:stretch>
        </p:blipFill>
        <p:spPr>
          <a:xfrm>
            <a:off x="6043246" y="1523026"/>
            <a:ext cx="560881" cy="579170"/>
          </a:xfrm>
          <a:prstGeom prst="rect">
            <a:avLst/>
          </a:prstGeom>
        </p:spPr>
      </p:pic>
    </p:spTree>
    <p:extLst>
      <p:ext uri="{BB962C8B-B14F-4D97-AF65-F5344CB8AC3E}">
        <p14:creationId xmlns:p14="http://schemas.microsoft.com/office/powerpoint/2010/main" val="1254636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latin typeface="Edwardian Script ITC" panose="030303020407070D0804" pitchFamily="66" charset="0"/>
              </a:rPr>
              <a:t>Glory Be to the Father</a:t>
            </a:r>
          </a:p>
          <a:p>
            <a:pPr algn="ctr"/>
            <a:r>
              <a:rPr lang="en-US" sz="4000" b="1" dirty="0" smtClean="0">
                <a:cs typeface="Arial" panose="020B0604020202020204" pitchFamily="34" charset="0"/>
              </a:rPr>
              <a:t>and to the Son</a:t>
            </a:r>
          </a:p>
          <a:p>
            <a:pPr algn="ctr"/>
            <a:r>
              <a:rPr lang="en-US" sz="4000" b="1" dirty="0" smtClean="0">
                <a:cs typeface="Arial" panose="020B0604020202020204" pitchFamily="34" charset="0"/>
              </a:rPr>
              <a:t>and to the Holy Spirit</a:t>
            </a:r>
          </a:p>
          <a:p>
            <a:pPr algn="ctr"/>
            <a:r>
              <a:rPr lang="en-US" sz="4000" b="1" dirty="0" smtClean="0">
                <a:cs typeface="Arial" panose="020B0604020202020204" pitchFamily="34" charset="0"/>
              </a:rPr>
              <a:t>as it was in the beginning, is now, </a:t>
            </a:r>
          </a:p>
          <a:p>
            <a:pPr algn="ctr"/>
            <a:r>
              <a:rPr lang="en-US" sz="4000" b="1" dirty="0" smtClean="0">
                <a:cs typeface="Arial" panose="020B0604020202020204" pitchFamily="34" charset="0"/>
              </a:rPr>
              <a:t>and ever shall be</a:t>
            </a:r>
          </a:p>
          <a:p>
            <a:pPr algn="ctr"/>
            <a:r>
              <a:rPr lang="en-US" sz="4000" b="1" dirty="0" smtClean="0">
                <a:cs typeface="Arial" panose="020B0604020202020204" pitchFamily="34" charset="0"/>
              </a:rPr>
              <a:t>world without end.  Amen.</a:t>
            </a:r>
            <a:endParaRPr lang="en-US" sz="3600" b="1" dirty="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17227223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115537"/>
            <a:ext cx="652329" cy="6626926"/>
          </a:xfrm>
          <a:prstGeom prst="rect">
            <a:avLst/>
          </a:prstGeom>
        </p:spPr>
      </p:pic>
      <p:pic>
        <p:nvPicPr>
          <p:cNvPr id="3" name="Picture 2"/>
          <p:cNvPicPr>
            <a:picLocks noChangeAspect="1"/>
          </p:cNvPicPr>
          <p:nvPr/>
        </p:nvPicPr>
        <p:blipFill>
          <a:blip r:embed="rId4"/>
          <a:stretch>
            <a:fillRect/>
          </a:stretch>
        </p:blipFill>
        <p:spPr>
          <a:xfrm>
            <a:off x="6019800" y="2031584"/>
            <a:ext cx="560881" cy="579170"/>
          </a:xfrm>
          <a:prstGeom prst="rect">
            <a:avLst/>
          </a:prstGeom>
        </p:spPr>
      </p:pic>
    </p:spTree>
    <p:extLst>
      <p:ext uri="{BB962C8B-B14F-4D97-AF65-F5344CB8AC3E}">
        <p14:creationId xmlns:p14="http://schemas.microsoft.com/office/powerpoint/2010/main" val="23108586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65523" y="2674679"/>
            <a:ext cx="560881" cy="579170"/>
          </a:xfrm>
          <a:prstGeom prst="rect">
            <a:avLst/>
          </a:prstGeom>
        </p:spPr>
      </p:pic>
    </p:spTree>
    <p:extLst>
      <p:ext uri="{BB962C8B-B14F-4D97-AF65-F5344CB8AC3E}">
        <p14:creationId xmlns:p14="http://schemas.microsoft.com/office/powerpoint/2010/main" val="27636095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111248" y="3390900"/>
            <a:ext cx="560881" cy="579170"/>
          </a:xfrm>
          <a:prstGeom prst="rect">
            <a:avLst/>
          </a:prstGeom>
        </p:spPr>
      </p:pic>
    </p:spTree>
    <p:extLst>
      <p:ext uri="{BB962C8B-B14F-4D97-AF65-F5344CB8AC3E}">
        <p14:creationId xmlns:p14="http://schemas.microsoft.com/office/powerpoint/2010/main" val="29920823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55323" y="77437"/>
            <a:ext cx="652329" cy="6626926"/>
          </a:xfrm>
          <a:prstGeom prst="rect">
            <a:avLst/>
          </a:prstGeom>
        </p:spPr>
      </p:pic>
      <p:pic>
        <p:nvPicPr>
          <p:cNvPr id="3" name="Picture 2"/>
          <p:cNvPicPr>
            <a:picLocks noChangeAspect="1"/>
          </p:cNvPicPr>
          <p:nvPr/>
        </p:nvPicPr>
        <p:blipFill>
          <a:blip r:embed="rId4"/>
          <a:stretch>
            <a:fillRect/>
          </a:stretch>
        </p:blipFill>
        <p:spPr>
          <a:xfrm>
            <a:off x="6046771" y="4012504"/>
            <a:ext cx="560881" cy="579170"/>
          </a:xfrm>
          <a:prstGeom prst="rect">
            <a:avLst/>
          </a:prstGeom>
        </p:spPr>
      </p:pic>
    </p:spTree>
    <p:extLst>
      <p:ext uri="{BB962C8B-B14F-4D97-AF65-F5344CB8AC3E}">
        <p14:creationId xmlns:p14="http://schemas.microsoft.com/office/powerpoint/2010/main" val="23600979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30686" y="4721472"/>
            <a:ext cx="560881" cy="579170"/>
          </a:xfrm>
          <a:prstGeom prst="rect">
            <a:avLst/>
          </a:prstGeom>
        </p:spPr>
      </p:pic>
    </p:spTree>
    <p:extLst>
      <p:ext uri="{BB962C8B-B14F-4D97-AF65-F5344CB8AC3E}">
        <p14:creationId xmlns:p14="http://schemas.microsoft.com/office/powerpoint/2010/main" val="39636469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pic>
        <p:nvPicPr>
          <p:cNvPr id="3" name="Picture 2"/>
          <p:cNvPicPr>
            <a:picLocks noChangeAspect="1"/>
          </p:cNvPicPr>
          <p:nvPr/>
        </p:nvPicPr>
        <p:blipFill>
          <a:blip r:embed="rId4"/>
          <a:stretch>
            <a:fillRect/>
          </a:stretch>
        </p:blipFill>
        <p:spPr>
          <a:xfrm>
            <a:off x="6111248" y="5360101"/>
            <a:ext cx="560881" cy="579170"/>
          </a:xfrm>
          <a:prstGeom prst="rect">
            <a:avLst/>
          </a:prstGeom>
        </p:spPr>
      </p:pic>
    </p:spTree>
    <p:extLst>
      <p:ext uri="{BB962C8B-B14F-4D97-AF65-F5344CB8AC3E}">
        <p14:creationId xmlns:p14="http://schemas.microsoft.com/office/powerpoint/2010/main" val="1571526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20154" y="115537"/>
            <a:ext cx="652329" cy="6626926"/>
          </a:xfrm>
          <a:prstGeom prst="rect">
            <a:avLst/>
          </a:prstGeom>
        </p:spPr>
      </p:pic>
      <p:sp>
        <p:nvSpPr>
          <p:cNvPr id="3" name="Oval 2"/>
          <p:cNvSpPr/>
          <p:nvPr/>
        </p:nvSpPr>
        <p:spPr>
          <a:xfrm>
            <a:off x="6046340" y="6128667"/>
            <a:ext cx="526143" cy="5666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9348760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solidFill>
                  <a:prstClr val="black"/>
                </a:solidFill>
                <a:latin typeface="Edwardian Script ITC" panose="030303020407070D0804" pitchFamily="66" charset="0"/>
              </a:rPr>
              <a:t>Glory Be to the Father</a:t>
            </a:r>
          </a:p>
          <a:p>
            <a:pPr algn="ctr"/>
            <a:r>
              <a:rPr lang="en-US" sz="4000" b="1" dirty="0" smtClean="0">
                <a:solidFill>
                  <a:prstClr val="black"/>
                </a:solidFill>
                <a:cs typeface="Arial" panose="020B0604020202020204" pitchFamily="34" charset="0"/>
              </a:rPr>
              <a:t>and to the Son</a:t>
            </a:r>
          </a:p>
          <a:p>
            <a:pPr algn="ctr"/>
            <a:r>
              <a:rPr lang="en-US" sz="4000" b="1" dirty="0" smtClean="0">
                <a:solidFill>
                  <a:prstClr val="black"/>
                </a:solidFill>
                <a:cs typeface="Arial" panose="020B0604020202020204" pitchFamily="34" charset="0"/>
              </a:rPr>
              <a:t>and to the Holy Spirit</a:t>
            </a:r>
          </a:p>
          <a:p>
            <a:pPr algn="ctr"/>
            <a:r>
              <a:rPr lang="en-US" sz="4000" b="1" dirty="0" smtClean="0">
                <a:solidFill>
                  <a:prstClr val="black"/>
                </a:solidFill>
                <a:cs typeface="Arial" panose="020B0604020202020204" pitchFamily="34" charset="0"/>
              </a:rPr>
              <a:t>as it was in the beginning, is now, </a:t>
            </a:r>
          </a:p>
          <a:p>
            <a:pPr algn="ctr"/>
            <a:r>
              <a:rPr lang="en-US" sz="4000" b="1" dirty="0" smtClean="0">
                <a:solidFill>
                  <a:prstClr val="black"/>
                </a:solidFill>
                <a:cs typeface="Arial" panose="020B0604020202020204" pitchFamily="34" charset="0"/>
              </a:rPr>
              <a:t>and ever shall be</a:t>
            </a:r>
          </a:p>
          <a:p>
            <a:pPr algn="ctr"/>
            <a:r>
              <a:rPr lang="en-US" sz="4000" b="1" dirty="0" smtClean="0">
                <a:solidFill>
                  <a:prstClr val="black"/>
                </a:solidFill>
                <a:cs typeface="Arial" panose="020B0604020202020204" pitchFamily="34" charset="0"/>
              </a:rPr>
              <a:t>world without end.  Amen.</a:t>
            </a:r>
            <a:endParaRPr lang="en-US" sz="3600" b="1" dirty="0">
              <a:solidFill>
                <a:prstClr val="black"/>
              </a:solidFill>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34751399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409904" y="345062"/>
            <a:ext cx="6586890" cy="6091676"/>
          </a:xfrm>
          <a:prstGeom prst="rect">
            <a:avLst/>
          </a:prstGeom>
        </p:spPr>
      </p:pic>
    </p:spTree>
    <p:extLst>
      <p:ext uri="{BB962C8B-B14F-4D97-AF65-F5344CB8AC3E}">
        <p14:creationId xmlns:p14="http://schemas.microsoft.com/office/powerpoint/2010/main" val="30469513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065283" y="-1"/>
            <a:ext cx="8639504" cy="6460035"/>
          </a:xfrm>
          <a:prstGeom prst="rect">
            <a:avLst/>
          </a:prstGeom>
        </p:spPr>
      </p:pic>
      <p:sp>
        <p:nvSpPr>
          <p:cNvPr id="2" name="Rectangle 1"/>
          <p:cNvSpPr/>
          <p:nvPr/>
        </p:nvSpPr>
        <p:spPr>
          <a:xfrm>
            <a:off x="2639147" y="851743"/>
            <a:ext cx="7762240" cy="5078313"/>
          </a:xfrm>
          <a:prstGeom prst="rect">
            <a:avLst/>
          </a:prstGeom>
        </p:spPr>
        <p:txBody>
          <a:bodyPr wrap="square">
            <a:spAutoFit/>
          </a:bodyPr>
          <a:lstStyle/>
          <a:p>
            <a:pPr algn="ctr"/>
            <a:r>
              <a:rPr lang="en-US" sz="3600" b="1" i="1" dirty="0"/>
              <a:t>O God, whose only-begotten Son, by His life, death and resurrection, has purchased for us the rewards of eternal life; grant, we beseech Thee, that, meditating upon these mysteries of the Most Holy Rosary of the Blessed Virgin Mary, we may imitate what they contain and obtain what they promise, </a:t>
            </a:r>
            <a:r>
              <a:rPr lang="en-US" sz="3600" b="1" i="1" dirty="0" smtClean="0"/>
              <a:t>through Christ Our Lord.  Amen.</a:t>
            </a:r>
            <a:endParaRPr lang="en-US" sz="3600" b="1" i="1" dirty="0"/>
          </a:p>
        </p:txBody>
      </p:sp>
    </p:spTree>
    <p:extLst>
      <p:ext uri="{BB962C8B-B14F-4D97-AF65-F5344CB8AC3E}">
        <p14:creationId xmlns:p14="http://schemas.microsoft.com/office/powerpoint/2010/main" val="3981602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537" y="538753"/>
            <a:ext cx="4395111" cy="5704293"/>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97" y="801412"/>
            <a:ext cx="3792067" cy="4952903"/>
          </a:xfrm>
          <a:prstGeom prst="ellipse">
            <a:avLst/>
          </a:prstGeom>
          <a:ln>
            <a:noFill/>
          </a:ln>
          <a:effectLst>
            <a:softEdge rad="112500"/>
          </a:effectLst>
        </p:spPr>
      </p:pic>
    </p:spTree>
    <p:extLst>
      <p:ext uri="{BB962C8B-B14F-4D97-AF65-F5344CB8AC3E}">
        <p14:creationId xmlns:p14="http://schemas.microsoft.com/office/powerpoint/2010/main" val="7839366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735496"/>
            <a:ext cx="10515600" cy="6122503"/>
          </a:xfrm>
        </p:spPr>
        <p:txBody>
          <a:bodyPr>
            <a:normAutofit/>
          </a:bodyPr>
          <a:lstStyle/>
          <a:p>
            <a:pPr marL="0" lvl="0" indent="0" algn="ctr">
              <a:lnSpc>
                <a:spcPct val="100000"/>
              </a:lnSpc>
              <a:spcBef>
                <a:spcPts val="0"/>
              </a:spcBef>
              <a:buNone/>
            </a:pPr>
            <a:r>
              <a:rPr lang="en-US" sz="2400" b="1" u="sng" dirty="0" smtClean="0">
                <a:solidFill>
                  <a:srgbClr val="0070C0"/>
                </a:solidFill>
              </a:rPr>
              <a:t>Let Us Pray</a:t>
            </a:r>
            <a:endParaRPr lang="en-US" sz="2400" dirty="0">
              <a:solidFill>
                <a:srgbClr val="0070C0"/>
              </a:solidFill>
            </a:endParaRPr>
          </a:p>
          <a:p>
            <a:pPr marL="0" lvl="0" indent="0">
              <a:lnSpc>
                <a:spcPct val="100000"/>
              </a:lnSpc>
              <a:spcBef>
                <a:spcPts val="0"/>
              </a:spcBef>
              <a:buNone/>
            </a:pPr>
            <a:r>
              <a:rPr lang="en-US" sz="2000" dirty="0">
                <a:solidFill>
                  <a:prstClr val="black"/>
                </a:solidFill>
              </a:rPr>
              <a:t>O </a:t>
            </a:r>
            <a:r>
              <a:rPr lang="en-US" sz="2000" dirty="0" smtClean="0">
                <a:solidFill>
                  <a:prstClr val="black"/>
                </a:solidFill>
              </a:rPr>
              <a:t>Mary,  </a:t>
            </a:r>
            <a:r>
              <a:rPr lang="en-US" sz="2400" dirty="0" smtClean="0">
                <a:solidFill>
                  <a:prstClr val="black"/>
                </a:solidFill>
              </a:rPr>
              <a:t>You </a:t>
            </a:r>
            <a:r>
              <a:rPr lang="en-US" sz="2400" dirty="0">
                <a:solidFill>
                  <a:prstClr val="black"/>
                </a:solidFill>
              </a:rPr>
              <a:t>shine continuously on our </a:t>
            </a:r>
            <a:r>
              <a:rPr lang="en-US" sz="2400" dirty="0" smtClean="0">
                <a:solidFill>
                  <a:prstClr val="black"/>
                </a:solidFill>
              </a:rPr>
              <a:t>journey as </a:t>
            </a:r>
            <a:r>
              <a:rPr lang="en-US" sz="2400" dirty="0">
                <a:solidFill>
                  <a:prstClr val="black"/>
                </a:solidFill>
              </a:rPr>
              <a:t>a sign of salvation and hope.</a:t>
            </a:r>
            <a:br>
              <a:rPr lang="en-US" sz="2400" dirty="0">
                <a:solidFill>
                  <a:prstClr val="black"/>
                </a:solidFill>
              </a:rPr>
            </a:br>
            <a:r>
              <a:rPr lang="en-US" sz="2400" dirty="0">
                <a:solidFill>
                  <a:prstClr val="black"/>
                </a:solidFill>
              </a:rPr>
              <a:t>We entrust ourselves to you, Health of the </a:t>
            </a:r>
            <a:r>
              <a:rPr lang="en-US" sz="2400" dirty="0" smtClean="0">
                <a:solidFill>
                  <a:prstClr val="black"/>
                </a:solidFill>
              </a:rPr>
              <a:t>Sick, who</a:t>
            </a:r>
            <a:r>
              <a:rPr lang="en-US" sz="2400" dirty="0">
                <a:solidFill>
                  <a:prstClr val="black"/>
                </a:solidFill>
              </a:rPr>
              <a:t>, at the foot of the cross,</a:t>
            </a:r>
            <a:br>
              <a:rPr lang="en-US" sz="2400" dirty="0">
                <a:solidFill>
                  <a:prstClr val="black"/>
                </a:solidFill>
              </a:rPr>
            </a:br>
            <a:r>
              <a:rPr lang="en-US" sz="2400" dirty="0">
                <a:solidFill>
                  <a:prstClr val="black"/>
                </a:solidFill>
              </a:rPr>
              <a:t>were united with Jesus’ </a:t>
            </a:r>
            <a:r>
              <a:rPr lang="en-US" sz="2400" dirty="0" smtClean="0">
                <a:solidFill>
                  <a:prstClr val="black"/>
                </a:solidFill>
              </a:rPr>
              <a:t>suffering,  and </a:t>
            </a:r>
            <a:r>
              <a:rPr lang="en-US" sz="2400" dirty="0">
                <a:solidFill>
                  <a:prstClr val="black"/>
                </a:solidFill>
              </a:rPr>
              <a:t>persevered in your faith.</a:t>
            </a:r>
          </a:p>
          <a:p>
            <a:pPr marL="0" lvl="0" indent="0">
              <a:lnSpc>
                <a:spcPct val="100000"/>
              </a:lnSpc>
              <a:spcBef>
                <a:spcPts val="0"/>
              </a:spcBef>
              <a:buNone/>
            </a:pPr>
            <a:r>
              <a:rPr lang="en-US" sz="2400" dirty="0">
                <a:solidFill>
                  <a:prstClr val="black"/>
                </a:solidFill>
              </a:rPr>
              <a:t>“</a:t>
            </a:r>
            <a:r>
              <a:rPr lang="en-US" sz="2400" dirty="0" err="1">
                <a:solidFill>
                  <a:prstClr val="black"/>
                </a:solidFill>
              </a:rPr>
              <a:t>Protectress</a:t>
            </a:r>
            <a:r>
              <a:rPr lang="en-US" sz="2400" dirty="0">
                <a:solidFill>
                  <a:prstClr val="black"/>
                </a:solidFill>
              </a:rPr>
              <a:t> of </a:t>
            </a:r>
            <a:r>
              <a:rPr lang="en-US" sz="2400" dirty="0" smtClean="0">
                <a:solidFill>
                  <a:prstClr val="black"/>
                </a:solidFill>
              </a:rPr>
              <a:t>all people”, you </a:t>
            </a:r>
            <a:r>
              <a:rPr lang="en-US" sz="2400" dirty="0">
                <a:solidFill>
                  <a:prstClr val="black"/>
                </a:solidFill>
              </a:rPr>
              <a:t>know our needs,</a:t>
            </a:r>
            <a:br>
              <a:rPr lang="en-US" sz="2400" dirty="0">
                <a:solidFill>
                  <a:prstClr val="black"/>
                </a:solidFill>
              </a:rPr>
            </a:br>
            <a:r>
              <a:rPr lang="en-US" sz="2400" dirty="0">
                <a:solidFill>
                  <a:prstClr val="black"/>
                </a:solidFill>
              </a:rPr>
              <a:t>and we know that you will </a:t>
            </a:r>
            <a:r>
              <a:rPr lang="en-US" sz="2400" dirty="0" smtClean="0">
                <a:solidFill>
                  <a:prstClr val="black"/>
                </a:solidFill>
              </a:rPr>
              <a:t>provide, so </a:t>
            </a:r>
            <a:r>
              <a:rPr lang="en-US" sz="2400" dirty="0">
                <a:solidFill>
                  <a:prstClr val="black"/>
                </a:solidFill>
              </a:rPr>
              <a:t>that, as at Cana in Galilee,</a:t>
            </a:r>
            <a:br>
              <a:rPr lang="en-US" sz="2400" dirty="0">
                <a:solidFill>
                  <a:prstClr val="black"/>
                </a:solidFill>
              </a:rPr>
            </a:br>
            <a:r>
              <a:rPr lang="en-US" sz="2400" dirty="0">
                <a:solidFill>
                  <a:prstClr val="black"/>
                </a:solidFill>
              </a:rPr>
              <a:t>joy and celebration may </a:t>
            </a:r>
            <a:r>
              <a:rPr lang="en-US" sz="2400" dirty="0" smtClean="0">
                <a:solidFill>
                  <a:prstClr val="black"/>
                </a:solidFill>
              </a:rPr>
              <a:t>return after </a:t>
            </a:r>
            <a:r>
              <a:rPr lang="en-US" sz="2400" dirty="0">
                <a:solidFill>
                  <a:prstClr val="black"/>
                </a:solidFill>
              </a:rPr>
              <a:t>this time of trial.</a:t>
            </a:r>
          </a:p>
          <a:p>
            <a:pPr marL="0" lvl="0" indent="0">
              <a:lnSpc>
                <a:spcPct val="100000"/>
              </a:lnSpc>
              <a:spcBef>
                <a:spcPts val="0"/>
              </a:spcBef>
              <a:buNone/>
            </a:pPr>
            <a:r>
              <a:rPr lang="en-US" sz="2400" dirty="0">
                <a:solidFill>
                  <a:prstClr val="black"/>
                </a:solidFill>
              </a:rPr>
              <a:t>Help us, Mother of Divine </a:t>
            </a:r>
            <a:r>
              <a:rPr lang="en-US" sz="2400" dirty="0" smtClean="0">
                <a:solidFill>
                  <a:prstClr val="black"/>
                </a:solidFill>
              </a:rPr>
              <a:t>Love, to </a:t>
            </a:r>
            <a:r>
              <a:rPr lang="en-US" sz="2400" dirty="0">
                <a:solidFill>
                  <a:prstClr val="black"/>
                </a:solidFill>
              </a:rPr>
              <a:t>conform ourselves to the will of the Father</a:t>
            </a:r>
            <a:br>
              <a:rPr lang="en-US" sz="2400" dirty="0">
                <a:solidFill>
                  <a:prstClr val="black"/>
                </a:solidFill>
              </a:rPr>
            </a:br>
            <a:r>
              <a:rPr lang="en-US" sz="2400" dirty="0">
                <a:solidFill>
                  <a:prstClr val="black"/>
                </a:solidFill>
              </a:rPr>
              <a:t>and to do what Jesus tells </a:t>
            </a:r>
            <a:r>
              <a:rPr lang="en-US" sz="2400" dirty="0" smtClean="0">
                <a:solidFill>
                  <a:prstClr val="black"/>
                </a:solidFill>
              </a:rPr>
              <a:t>us. For </a:t>
            </a:r>
            <a:r>
              <a:rPr lang="en-US" sz="2400" dirty="0">
                <a:solidFill>
                  <a:prstClr val="black"/>
                </a:solidFill>
              </a:rPr>
              <a:t>he took upon himself our suffering,</a:t>
            </a:r>
            <a:br>
              <a:rPr lang="en-US" sz="2400" dirty="0">
                <a:solidFill>
                  <a:prstClr val="black"/>
                </a:solidFill>
              </a:rPr>
            </a:br>
            <a:r>
              <a:rPr lang="en-US" sz="2400" dirty="0">
                <a:solidFill>
                  <a:prstClr val="black"/>
                </a:solidFill>
              </a:rPr>
              <a:t>and burdened himself with our </a:t>
            </a:r>
            <a:r>
              <a:rPr lang="en-US" sz="2400" dirty="0" err="1" smtClean="0">
                <a:solidFill>
                  <a:prstClr val="black"/>
                </a:solidFill>
              </a:rPr>
              <a:t>sorrowsto</a:t>
            </a:r>
            <a:r>
              <a:rPr lang="en-US" sz="2400" dirty="0" smtClean="0">
                <a:solidFill>
                  <a:prstClr val="black"/>
                </a:solidFill>
              </a:rPr>
              <a:t> </a:t>
            </a:r>
            <a:r>
              <a:rPr lang="en-US" sz="2400" dirty="0">
                <a:solidFill>
                  <a:prstClr val="black"/>
                </a:solidFill>
              </a:rPr>
              <a:t>bring us, through the cross,</a:t>
            </a:r>
            <a:r>
              <a:rPr lang="en-US" sz="2300" dirty="0">
                <a:solidFill>
                  <a:prstClr val="black"/>
                </a:solidFill>
              </a:rPr>
              <a:t/>
            </a:r>
            <a:br>
              <a:rPr lang="en-US" sz="2300" dirty="0">
                <a:solidFill>
                  <a:prstClr val="black"/>
                </a:solidFill>
              </a:rPr>
            </a:br>
            <a:r>
              <a:rPr lang="en-US" sz="2300" dirty="0">
                <a:solidFill>
                  <a:prstClr val="black"/>
                </a:solidFill>
              </a:rPr>
              <a:t>to the joy of the Resurrection.</a:t>
            </a:r>
          </a:p>
          <a:p>
            <a:pPr marL="0" lvl="0" indent="0">
              <a:lnSpc>
                <a:spcPct val="100000"/>
              </a:lnSpc>
              <a:spcBef>
                <a:spcPts val="0"/>
              </a:spcBef>
              <a:buNone/>
            </a:pPr>
            <a:r>
              <a:rPr lang="en-US" sz="2300" dirty="0">
                <a:solidFill>
                  <a:prstClr val="black"/>
                </a:solidFill>
              </a:rPr>
              <a:t>Amen.</a:t>
            </a:r>
          </a:p>
          <a:p>
            <a:pPr marL="0" lvl="0" indent="0" algn="ctr">
              <a:lnSpc>
                <a:spcPct val="100000"/>
              </a:lnSpc>
              <a:spcBef>
                <a:spcPts val="0"/>
              </a:spcBef>
              <a:buNone/>
            </a:pPr>
            <a:r>
              <a:rPr lang="en-US" sz="2300" b="1" i="1" dirty="0">
                <a:solidFill>
                  <a:srgbClr val="0070C0"/>
                </a:solidFill>
              </a:rPr>
              <a:t>We fly to your </a:t>
            </a:r>
            <a:r>
              <a:rPr lang="en-US" sz="2300" b="1" i="1" dirty="0" smtClean="0">
                <a:solidFill>
                  <a:srgbClr val="0070C0"/>
                </a:solidFill>
              </a:rPr>
              <a:t>protection, O </a:t>
            </a:r>
            <a:r>
              <a:rPr lang="en-US" sz="2300" b="1" i="1" dirty="0">
                <a:solidFill>
                  <a:srgbClr val="0070C0"/>
                </a:solidFill>
              </a:rPr>
              <a:t>Holy Mother of God;</a:t>
            </a:r>
            <a:br>
              <a:rPr lang="en-US" sz="2300" b="1" i="1" dirty="0">
                <a:solidFill>
                  <a:srgbClr val="0070C0"/>
                </a:solidFill>
              </a:rPr>
            </a:br>
            <a:r>
              <a:rPr lang="en-US" sz="2300" b="1" i="1" dirty="0">
                <a:solidFill>
                  <a:srgbClr val="0070C0"/>
                </a:solidFill>
              </a:rPr>
              <a:t>Do not despise our </a:t>
            </a:r>
            <a:r>
              <a:rPr lang="en-US" sz="2300" b="1" i="1" dirty="0" smtClean="0">
                <a:solidFill>
                  <a:srgbClr val="0070C0"/>
                </a:solidFill>
              </a:rPr>
              <a:t>petitions in </a:t>
            </a:r>
            <a:r>
              <a:rPr lang="en-US" sz="2300" b="1" i="1" dirty="0">
                <a:solidFill>
                  <a:srgbClr val="0070C0"/>
                </a:solidFill>
              </a:rPr>
              <a:t>our necessities,</a:t>
            </a:r>
            <a:br>
              <a:rPr lang="en-US" sz="2300" b="1" i="1" dirty="0">
                <a:solidFill>
                  <a:srgbClr val="0070C0"/>
                </a:solidFill>
              </a:rPr>
            </a:br>
            <a:r>
              <a:rPr lang="en-US" sz="2300" b="1" i="1" dirty="0">
                <a:solidFill>
                  <a:srgbClr val="0070C0"/>
                </a:solidFill>
              </a:rPr>
              <a:t>but deliver us </a:t>
            </a:r>
            <a:r>
              <a:rPr lang="en-US" sz="2300" b="1" i="1" dirty="0" smtClean="0">
                <a:solidFill>
                  <a:srgbClr val="0070C0"/>
                </a:solidFill>
              </a:rPr>
              <a:t>always from </a:t>
            </a:r>
            <a:r>
              <a:rPr lang="en-US" sz="2300" b="1" i="1" dirty="0">
                <a:solidFill>
                  <a:srgbClr val="0070C0"/>
                </a:solidFill>
              </a:rPr>
              <a:t>every danger,</a:t>
            </a:r>
            <a:br>
              <a:rPr lang="en-US" sz="2300" b="1" i="1" dirty="0">
                <a:solidFill>
                  <a:srgbClr val="0070C0"/>
                </a:solidFill>
              </a:rPr>
            </a:br>
            <a:r>
              <a:rPr lang="en-US" sz="2300" b="1" i="1" dirty="0">
                <a:solidFill>
                  <a:srgbClr val="0070C0"/>
                </a:solidFill>
              </a:rPr>
              <a:t>O Glorious and Blessed Virgin.</a:t>
            </a:r>
            <a:endParaRPr lang="en-US" sz="2300" b="1" dirty="0">
              <a:solidFill>
                <a:srgbClr val="0070C0"/>
              </a:solidFill>
            </a:endParaRPr>
          </a:p>
        </p:txBody>
      </p:sp>
    </p:spTree>
    <p:extLst>
      <p:ext uri="{BB962C8B-B14F-4D97-AF65-F5344CB8AC3E}">
        <p14:creationId xmlns:p14="http://schemas.microsoft.com/office/powerpoint/2010/main" val="14759861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313" y="616226"/>
            <a:ext cx="10734261" cy="5983357"/>
          </a:xfrm>
        </p:spPr>
        <p:txBody>
          <a:bodyPr>
            <a:normAutofit fontScale="92500" lnSpcReduction="10000"/>
          </a:bodyPr>
          <a:lstStyle/>
          <a:p>
            <a:pPr marL="0" lvl="0" indent="0" algn="ctr">
              <a:lnSpc>
                <a:spcPct val="100000"/>
              </a:lnSpc>
              <a:spcBef>
                <a:spcPts val="0"/>
              </a:spcBef>
              <a:buNone/>
            </a:pPr>
            <a:r>
              <a:rPr lang="en-US" sz="2600" b="1" i="1" dirty="0" smtClean="0">
                <a:solidFill>
                  <a:srgbClr val="0070C0"/>
                </a:solidFill>
              </a:rPr>
              <a:t>“</a:t>
            </a:r>
            <a:r>
              <a:rPr lang="en-US" sz="2600" b="1" i="1" dirty="0">
                <a:solidFill>
                  <a:srgbClr val="0070C0"/>
                </a:solidFill>
              </a:rPr>
              <a:t>We fly to your protection, O Holy Mother of God”.</a:t>
            </a:r>
          </a:p>
          <a:p>
            <a:pPr marL="285750" lvl="0" indent="-285750">
              <a:lnSpc>
                <a:spcPct val="100000"/>
              </a:lnSpc>
              <a:spcBef>
                <a:spcPts val="0"/>
              </a:spcBef>
            </a:pPr>
            <a:r>
              <a:rPr lang="en-US" sz="2400" dirty="0">
                <a:solidFill>
                  <a:prstClr val="black"/>
                </a:solidFill>
              </a:rPr>
              <a:t>In the present tragic situation, when the whole world is prey to suffering and anxiety, we fly to you, Mother of God and our Mother, and seek refuge under your protection.</a:t>
            </a:r>
          </a:p>
          <a:p>
            <a:pPr marL="285750" lvl="0" indent="-285750">
              <a:lnSpc>
                <a:spcPct val="100000"/>
              </a:lnSpc>
              <a:spcBef>
                <a:spcPts val="0"/>
              </a:spcBef>
            </a:pPr>
            <a:r>
              <a:rPr lang="en-US" sz="2400" dirty="0">
                <a:solidFill>
                  <a:prstClr val="black"/>
                </a:solidFill>
              </a:rPr>
              <a:t>Virgin Mary, turn your merciful eyes towards us amid this coronavirus pandemic.  Comfort those who are distraught and mourn their loved ones who have died, and at times are buried in a way that grieves them deeply.  Be close to those who are concerned for their loved ones who are sick and who, in order to prevent the spread of the disease, cannot be close to them.  Fill with hope those who are troubled by the uncertainty of the future and the consequences for the economy and employment.</a:t>
            </a:r>
          </a:p>
          <a:p>
            <a:pPr marL="285750" lvl="0" indent="-285750">
              <a:lnSpc>
                <a:spcPct val="100000"/>
              </a:lnSpc>
              <a:spcBef>
                <a:spcPts val="0"/>
              </a:spcBef>
            </a:pPr>
            <a:r>
              <a:rPr lang="en-US" sz="2400" dirty="0">
                <a:solidFill>
                  <a:prstClr val="black"/>
                </a:solidFill>
              </a:rPr>
              <a:t>Mother of God and our Mother, pray for us to God, the Father of mercies, that this great suffering may end and that hope and peace may dawn anew.  Plead with your divine Son, as you did at Cana, so that the families of the sick and the victims be comforted, and their hearts be opened to confidence and trust.</a:t>
            </a:r>
          </a:p>
          <a:p>
            <a:pPr marL="285750" lvl="0" indent="-285750">
              <a:lnSpc>
                <a:spcPct val="100000"/>
              </a:lnSpc>
              <a:spcBef>
                <a:spcPts val="0"/>
              </a:spcBef>
            </a:pPr>
            <a:r>
              <a:rPr lang="en-US" sz="2400" dirty="0">
                <a:solidFill>
                  <a:prstClr val="black"/>
                </a:solidFill>
              </a:rPr>
              <a:t>Protect those doctors, nurses, health workers and volunteers who are on the frontline of this emergency, and are risking their lives to save others.  Support their heroic effort and grant them strength, generosity and continued health.</a:t>
            </a:r>
          </a:p>
          <a:p>
            <a:pPr marL="285750" lvl="0" indent="-285750">
              <a:lnSpc>
                <a:spcPct val="100000"/>
              </a:lnSpc>
              <a:spcBef>
                <a:spcPts val="0"/>
              </a:spcBef>
            </a:pPr>
            <a:r>
              <a:rPr lang="en-US" sz="2400" dirty="0">
                <a:solidFill>
                  <a:prstClr val="black"/>
                </a:solidFill>
              </a:rPr>
              <a:t>Be close to those who assist the sick night and day, and to priests who, in their pastoral concern and fidelity to the Gospel, are trying to help and support everyone</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812175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957" y="556590"/>
            <a:ext cx="10883347" cy="6013175"/>
          </a:xfrm>
        </p:spPr>
        <p:txBody>
          <a:bodyPr>
            <a:normAutofit fontScale="77500" lnSpcReduction="20000"/>
          </a:bodyPr>
          <a:lstStyle/>
          <a:p>
            <a:pPr marL="285750" lvl="0" indent="-285750">
              <a:lnSpc>
                <a:spcPct val="100000"/>
              </a:lnSpc>
              <a:spcBef>
                <a:spcPts val="0"/>
              </a:spcBef>
            </a:pPr>
            <a:r>
              <a:rPr lang="en-US" dirty="0">
                <a:solidFill>
                  <a:prstClr val="black"/>
                </a:solidFill>
              </a:rPr>
              <a:t>Blessed Virgin, illumine the minds of men and women engaged in scientific research, that they may find effective solutions to overcome this virus</a:t>
            </a:r>
            <a:r>
              <a:rPr lang="en-US" dirty="0" smtClean="0">
                <a:solidFill>
                  <a:prstClr val="black"/>
                </a:solidFill>
              </a:rPr>
              <a:t>.</a:t>
            </a:r>
          </a:p>
          <a:p>
            <a:pPr marL="0" lvl="0" indent="0">
              <a:lnSpc>
                <a:spcPct val="100000"/>
              </a:lnSpc>
              <a:spcBef>
                <a:spcPts val="0"/>
              </a:spcBef>
              <a:buNone/>
            </a:pPr>
            <a:endParaRPr lang="en-US" dirty="0">
              <a:solidFill>
                <a:prstClr val="black"/>
              </a:solidFill>
            </a:endParaRPr>
          </a:p>
          <a:p>
            <a:pPr marL="285750" lvl="0" indent="-285750">
              <a:lnSpc>
                <a:spcPct val="100000"/>
              </a:lnSpc>
              <a:spcBef>
                <a:spcPts val="0"/>
              </a:spcBef>
            </a:pPr>
            <a:r>
              <a:rPr lang="en-US" dirty="0">
                <a:solidFill>
                  <a:prstClr val="black"/>
                </a:solidFill>
              </a:rPr>
              <a:t>Support national leaders, that with wisdom, solicitude and generosity they may come to the aid of those lacking the basic necessities of life and may devise social and economic solutions inspired by farsightedness and solidarity</a:t>
            </a:r>
            <a:r>
              <a:rPr lang="en-US" dirty="0" smtClean="0">
                <a:solidFill>
                  <a:prstClr val="black"/>
                </a:solidFill>
              </a:rPr>
              <a:t>.</a:t>
            </a:r>
          </a:p>
          <a:p>
            <a:pPr marL="0" lvl="0" indent="0">
              <a:lnSpc>
                <a:spcPct val="100000"/>
              </a:lnSpc>
              <a:spcBef>
                <a:spcPts val="0"/>
              </a:spcBef>
              <a:buNone/>
            </a:pPr>
            <a:endParaRPr lang="en-US" dirty="0">
              <a:solidFill>
                <a:prstClr val="black"/>
              </a:solidFill>
            </a:endParaRPr>
          </a:p>
          <a:p>
            <a:pPr marL="285750" lvl="0" indent="-285750">
              <a:lnSpc>
                <a:spcPct val="100000"/>
              </a:lnSpc>
              <a:spcBef>
                <a:spcPts val="0"/>
              </a:spcBef>
            </a:pPr>
            <a:r>
              <a:rPr lang="en-US" dirty="0">
                <a:solidFill>
                  <a:prstClr val="black"/>
                </a:solidFill>
              </a:rPr>
              <a:t>Mary Most Holy, stir our consciences, so that the enormous funds invested in developing and stockpiling arms will instead be spent on promoting effective research on how to prevent similar tragedies from occurring in the future</a:t>
            </a:r>
            <a:r>
              <a:rPr lang="en-US" dirty="0" smtClean="0">
                <a:solidFill>
                  <a:prstClr val="black"/>
                </a:solidFill>
              </a:rPr>
              <a:t>.</a:t>
            </a:r>
          </a:p>
          <a:p>
            <a:pPr marL="285750" lvl="0" indent="-285750">
              <a:lnSpc>
                <a:spcPct val="100000"/>
              </a:lnSpc>
              <a:spcBef>
                <a:spcPts val="0"/>
              </a:spcBef>
            </a:pPr>
            <a:endParaRPr lang="en-US" dirty="0">
              <a:solidFill>
                <a:prstClr val="black"/>
              </a:solidFill>
            </a:endParaRPr>
          </a:p>
          <a:p>
            <a:pPr marL="285750" lvl="0" indent="-285750">
              <a:lnSpc>
                <a:spcPct val="100000"/>
              </a:lnSpc>
              <a:spcBef>
                <a:spcPts val="0"/>
              </a:spcBef>
            </a:pPr>
            <a:r>
              <a:rPr lang="en-US" dirty="0">
                <a:solidFill>
                  <a:prstClr val="black"/>
                </a:solidFill>
              </a:rPr>
              <a:t>Beloved Mother, help us realize that we are all members of one great family and to recognize the bond that unites us, so that, in a spirit of fraternity and solidarity, we can help to alleviate countless situations of poverty and need.  Make us strong in faith, persevering in service, constant in prayer</a:t>
            </a:r>
            <a:r>
              <a:rPr lang="en-US" dirty="0" smtClean="0">
                <a:solidFill>
                  <a:prstClr val="black"/>
                </a:solidFill>
              </a:rPr>
              <a:t>.</a:t>
            </a:r>
          </a:p>
          <a:p>
            <a:pPr marL="0" lvl="0" indent="0">
              <a:lnSpc>
                <a:spcPct val="100000"/>
              </a:lnSpc>
              <a:spcBef>
                <a:spcPts val="0"/>
              </a:spcBef>
              <a:buNone/>
            </a:pPr>
            <a:endParaRPr lang="en-US" dirty="0">
              <a:solidFill>
                <a:prstClr val="black"/>
              </a:solidFill>
            </a:endParaRPr>
          </a:p>
          <a:p>
            <a:pPr marL="285750" lvl="0" indent="-285750">
              <a:lnSpc>
                <a:spcPct val="100000"/>
              </a:lnSpc>
              <a:spcBef>
                <a:spcPts val="0"/>
              </a:spcBef>
            </a:pPr>
            <a:r>
              <a:rPr lang="en-US" dirty="0">
                <a:solidFill>
                  <a:prstClr val="black"/>
                </a:solidFill>
              </a:rPr>
              <a:t>Mary, Consolation of the afflicted, embrace all your children in distress and pray that God will stretch out his all-powerful hand and free us from this terrible pandemic, so that life can serenely resume its normal course</a:t>
            </a:r>
            <a:r>
              <a:rPr lang="en-US" dirty="0" smtClean="0">
                <a:solidFill>
                  <a:prstClr val="black"/>
                </a:solidFill>
              </a:rPr>
              <a:t>.</a:t>
            </a:r>
          </a:p>
          <a:p>
            <a:pPr marL="0" lvl="0" indent="0">
              <a:lnSpc>
                <a:spcPct val="100000"/>
              </a:lnSpc>
              <a:spcBef>
                <a:spcPts val="0"/>
              </a:spcBef>
              <a:buNone/>
            </a:pPr>
            <a:endParaRPr lang="en-US" dirty="0">
              <a:solidFill>
                <a:prstClr val="black"/>
              </a:solidFill>
            </a:endParaRPr>
          </a:p>
          <a:p>
            <a:pPr marL="285750" lvl="0" indent="-285750">
              <a:lnSpc>
                <a:spcPct val="100000"/>
              </a:lnSpc>
              <a:spcBef>
                <a:spcPts val="0"/>
              </a:spcBef>
            </a:pPr>
            <a:r>
              <a:rPr lang="en-US" dirty="0">
                <a:solidFill>
                  <a:prstClr val="black"/>
                </a:solidFill>
              </a:rPr>
              <a:t>To you, who shine on our journey as a sign of salvation and hope, do we entrust ourselves, </a:t>
            </a:r>
            <a:endParaRPr lang="en-US" dirty="0" smtClean="0">
              <a:solidFill>
                <a:prstClr val="black"/>
              </a:solidFill>
            </a:endParaRPr>
          </a:p>
          <a:p>
            <a:pPr marL="0" lvl="0" indent="0" algn="ctr">
              <a:lnSpc>
                <a:spcPct val="100000"/>
              </a:lnSpc>
              <a:spcBef>
                <a:spcPts val="0"/>
              </a:spcBef>
              <a:buNone/>
            </a:pPr>
            <a:r>
              <a:rPr lang="en-US" b="1" i="1" dirty="0" smtClean="0">
                <a:solidFill>
                  <a:srgbClr val="0070C0"/>
                </a:solidFill>
              </a:rPr>
              <a:t>O </a:t>
            </a:r>
            <a:r>
              <a:rPr lang="en-US" b="1" i="1" dirty="0">
                <a:solidFill>
                  <a:srgbClr val="0070C0"/>
                </a:solidFill>
              </a:rPr>
              <a:t>Clement, O Loving, O Sweet Virgin Mary.  Amen.</a:t>
            </a:r>
            <a:endParaRPr lang="en-US" b="1" i="1" dirty="0">
              <a:solidFill>
                <a:srgbClr val="0070C0"/>
              </a:solidFill>
            </a:endParaRPr>
          </a:p>
        </p:txBody>
      </p:sp>
    </p:spTree>
    <p:extLst>
      <p:ext uri="{BB962C8B-B14F-4D97-AF65-F5344CB8AC3E}">
        <p14:creationId xmlns:p14="http://schemas.microsoft.com/office/powerpoint/2010/main" val="7809764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719" y="0"/>
            <a:ext cx="6782562" cy="685800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84300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5145"/>
            <a:ext cx="10515600" cy="1325563"/>
          </a:xfrm>
        </p:spPr>
        <p:txBody>
          <a:bodyPr/>
          <a:lstStyle/>
          <a:p>
            <a:pPr algn="ctr"/>
            <a:r>
              <a:rPr lang="en-US" b="1" dirty="0" smtClean="0">
                <a:solidFill>
                  <a:srgbClr val="0070C0"/>
                </a:solidFill>
              </a:rPr>
              <a:t>1st Glorious Mystery – The Resurrection</a:t>
            </a:r>
            <a:endParaRPr lang="en-US" b="1" dirty="0">
              <a:solidFill>
                <a:srgbClr val="0070C0"/>
              </a:solidFill>
            </a:endParaRPr>
          </a:p>
        </p:txBody>
      </p:sp>
      <p:sp>
        <p:nvSpPr>
          <p:cNvPr id="3" name="Content Placeholder 2"/>
          <p:cNvSpPr>
            <a:spLocks noGrp="1"/>
          </p:cNvSpPr>
          <p:nvPr>
            <p:ph idx="1"/>
          </p:nvPr>
        </p:nvSpPr>
        <p:spPr>
          <a:xfrm>
            <a:off x="867507" y="2799118"/>
            <a:ext cx="6114234" cy="3531344"/>
          </a:xfrm>
        </p:spPr>
        <p:txBody>
          <a:bodyPr>
            <a:normAutofit/>
          </a:bodyPr>
          <a:lstStyle/>
          <a:p>
            <a:pPr marL="0" indent="0" algn="just">
              <a:buNone/>
            </a:pPr>
            <a:r>
              <a:rPr lang="en-US" dirty="0"/>
              <a:t>This Glorious Mystery is the cornerstone of the Christian faith. On this, we meditate Jesus’ conquering of death by rising again. </a:t>
            </a:r>
            <a:r>
              <a:rPr lang="en-US" dirty="0" smtClean="0"/>
              <a:t>During this mystery, we ask Mary’s intercession that the peoples of the world may  rise again from the pandemic which plagues us at the present time.</a:t>
            </a:r>
            <a:endParaRPr lang="en-US" dirty="0"/>
          </a:p>
        </p:txBody>
      </p:sp>
      <p:sp>
        <p:nvSpPr>
          <p:cNvPr id="4" name="Rectangle 3"/>
          <p:cNvSpPr/>
          <p:nvPr/>
        </p:nvSpPr>
        <p:spPr>
          <a:xfrm>
            <a:off x="867507" y="1349021"/>
            <a:ext cx="6880501" cy="1015663"/>
          </a:xfrm>
          <a:prstGeom prst="rect">
            <a:avLst/>
          </a:prstGeom>
        </p:spPr>
        <p:txBody>
          <a:bodyPr wrap="square">
            <a:spAutoFit/>
          </a:bodyPr>
          <a:lstStyle/>
          <a:p>
            <a:r>
              <a:rPr lang="en-US" sz="2000" i="1" dirty="0" smtClean="0"/>
              <a:t>You need not be amazed! You are looking for Jesus of Nazareth, the one who was crucified. He has been raised up; He is not here. See the place where they had laid Him</a:t>
            </a:r>
            <a:r>
              <a:rPr lang="en-US" sz="1200" i="1" dirty="0" smtClean="0"/>
              <a:t>.                      </a:t>
            </a:r>
            <a:r>
              <a:rPr lang="en-US" sz="1100" dirty="0" smtClean="0"/>
              <a:t>Mark 16:6</a:t>
            </a:r>
            <a:endParaRPr lang="en-US" dirty="0"/>
          </a:p>
        </p:txBody>
      </p:sp>
      <p:sp>
        <p:nvSpPr>
          <p:cNvPr id="5" name="AutoShape 2" descr="Glorious Mysteries (Without Distractions) – Rosary Center"/>
          <p:cNvSpPr>
            <a:spLocks noChangeAspect="1" noChangeArrowheads="1"/>
          </p:cNvSpPr>
          <p:nvPr/>
        </p:nvSpPr>
        <p:spPr bwMode="auto">
          <a:xfrm>
            <a:off x="6790835" y="2484682"/>
            <a:ext cx="3845767" cy="38457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8017816" y="1690688"/>
            <a:ext cx="2888593" cy="4133147"/>
          </a:xfrm>
          <a:prstGeom prst="ellipse">
            <a:avLst/>
          </a:prstGeom>
          <a:ln w="190500" cap="rnd">
            <a:solidFill>
              <a:srgbClr val="0070C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38250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1575</Words>
  <Application>Microsoft Office PowerPoint</Application>
  <PresentationFormat>Widescreen</PresentationFormat>
  <Paragraphs>130</Paragraphs>
  <Slides>83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83</vt:i4>
      </vt:variant>
    </vt:vector>
  </HeadingPairs>
  <TitlesOfParts>
    <vt:vector size="91" baseType="lpstr">
      <vt:lpstr>Arial</vt:lpstr>
      <vt:lpstr>Blackadder ITC</vt:lpstr>
      <vt:lpstr>Brush Script MT</vt:lpstr>
      <vt:lpstr>Calibri</vt:lpstr>
      <vt:lpstr>Calibri Light</vt:lpstr>
      <vt:lpstr>Edwardian Script ITC</vt:lpstr>
      <vt:lpstr>Custom Design</vt:lpstr>
      <vt:lpstr>1_Office Theme</vt:lpstr>
      <vt:lpstr>In the Name of the Father, and of the Son and of the Holy Spirit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1st Glorious Mystery – The Resurrection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2nd Glorious Mystery – The Ascension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3rd Glorious Mystery – The Descent of the Holy Spirit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4th Glorious Mystery  - The Assumption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5th Glorious Mystery – Crowning of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 Edward Quinn</dc:creator>
  <cp:lastModifiedBy>Sr. Edward Quinn</cp:lastModifiedBy>
  <cp:revision>45</cp:revision>
  <dcterms:created xsi:type="dcterms:W3CDTF">2020-09-19T12:43:10Z</dcterms:created>
  <dcterms:modified xsi:type="dcterms:W3CDTF">2020-09-23T19:59:24Z</dcterms:modified>
</cp:coreProperties>
</file>